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7" r:id="rId2"/>
    <p:sldId id="259" r:id="rId3"/>
    <p:sldId id="260" r:id="rId4"/>
    <p:sldId id="307" r:id="rId5"/>
    <p:sldId id="348" r:id="rId6"/>
    <p:sldId id="349" r:id="rId7"/>
    <p:sldId id="350" r:id="rId8"/>
    <p:sldId id="351" r:id="rId9"/>
    <p:sldId id="352" r:id="rId10"/>
    <p:sldId id="353" r:id="rId11"/>
    <p:sldId id="354" r:id="rId12"/>
    <p:sldId id="355" r:id="rId13"/>
    <p:sldId id="356" r:id="rId14"/>
    <p:sldId id="357" r:id="rId15"/>
    <p:sldId id="358" r:id="rId16"/>
    <p:sldId id="359" r:id="rId17"/>
    <p:sldId id="361" r:id="rId18"/>
    <p:sldId id="390" r:id="rId19"/>
    <p:sldId id="392" r:id="rId20"/>
    <p:sldId id="393" r:id="rId21"/>
    <p:sldId id="391" r:id="rId22"/>
    <p:sldId id="394" r:id="rId23"/>
    <p:sldId id="395" r:id="rId24"/>
    <p:sldId id="370" r:id="rId25"/>
    <p:sldId id="371" r:id="rId26"/>
    <p:sldId id="258" r:id="rId27"/>
    <p:sldId id="372" r:id="rId28"/>
    <p:sldId id="263" r:id="rId29"/>
    <p:sldId id="264" r:id="rId30"/>
    <p:sldId id="265" r:id="rId31"/>
    <p:sldId id="266" r:id="rId32"/>
    <p:sldId id="267" r:id="rId33"/>
    <p:sldId id="373" r:id="rId34"/>
    <p:sldId id="268" r:id="rId35"/>
    <p:sldId id="396" r:id="rId36"/>
    <p:sldId id="270" r:id="rId37"/>
    <p:sldId id="271" r:id="rId38"/>
    <p:sldId id="397" r:id="rId39"/>
    <p:sldId id="273" r:id="rId40"/>
    <p:sldId id="274" r:id="rId41"/>
    <p:sldId id="275" r:id="rId42"/>
    <p:sldId id="398" r:id="rId43"/>
    <p:sldId id="277" r:id="rId44"/>
    <p:sldId id="278" r:id="rId45"/>
    <p:sldId id="399" r:id="rId46"/>
    <p:sldId id="400" r:id="rId47"/>
    <p:sldId id="401" r:id="rId48"/>
    <p:sldId id="374" r:id="rId49"/>
    <p:sldId id="283" r:id="rId50"/>
    <p:sldId id="284" r:id="rId51"/>
    <p:sldId id="375" r:id="rId52"/>
    <p:sldId id="286" r:id="rId53"/>
    <p:sldId id="287" r:id="rId54"/>
    <p:sldId id="288" r:id="rId55"/>
    <p:sldId id="402" r:id="rId56"/>
    <p:sldId id="376" r:id="rId57"/>
    <p:sldId id="292" r:id="rId58"/>
    <p:sldId id="378" r:id="rId59"/>
    <p:sldId id="379" r:id="rId60"/>
    <p:sldId id="380" r:id="rId61"/>
    <p:sldId id="381" r:id="rId62"/>
    <p:sldId id="382" r:id="rId63"/>
    <p:sldId id="403" r:id="rId64"/>
    <p:sldId id="383" r:id="rId65"/>
    <p:sldId id="384" r:id="rId66"/>
    <p:sldId id="385" r:id="rId67"/>
    <p:sldId id="386" r:id="rId68"/>
    <p:sldId id="387" r:id="rId69"/>
    <p:sldId id="389"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sorterViewPr>
    <p:cViewPr>
      <p:scale>
        <a:sx n="30" d="100"/>
        <a:sy n="3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4" name="Date Placeholder 3"/>
          <p:cNvSpPr>
            <a:spLocks noGrp="1"/>
          </p:cNvSpPr>
          <p:nvPr>
            <p:ph type="dt" sz="half" idx="10"/>
          </p:nvPr>
        </p:nvSpPr>
        <p:spPr/>
        <p:txBody>
          <a:bodyPr/>
          <a:lstStyle/>
          <a:p>
            <a:fld id="{B0106F91-CF0C-4659-81D4-7C4E1F7FE327}" type="datetimeFigureOut">
              <a:rPr lang="en-US" smtClean="0"/>
              <a:pPr/>
              <a:t>7/31/2014</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A714C06C-55C2-4391-9EA5-F92389305F11}"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106F91-CF0C-4659-81D4-7C4E1F7FE327}" type="datetimeFigureOut">
              <a:rPr lang="en-US" smtClean="0"/>
              <a:pPr/>
              <a:t>7/31/2014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4C06C-55C2-4391-9EA5-F92389305F1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4" name="Date Placeholder 3"/>
          <p:cNvSpPr>
            <a:spLocks noGrp="1"/>
          </p:cNvSpPr>
          <p:nvPr>
            <p:ph type="dt" sz="half" idx="10"/>
          </p:nvPr>
        </p:nvSpPr>
        <p:spPr/>
        <p:txBody>
          <a:bodyPr/>
          <a:lstStyle/>
          <a:p>
            <a:fld id="{B0106F91-CF0C-4659-81D4-7C4E1F7FE327}" type="datetimeFigureOut">
              <a:rPr lang="en-US" smtClean="0"/>
              <a:pPr/>
              <a:t>7/31/2014</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4C06C-55C2-4391-9EA5-F92389305F11}"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Arial" pitchFamily="34" charset="0"/>
                <a:ea typeface="+mj-ea"/>
                <a:cs typeface="+mj-cs"/>
              </a:defRPr>
            </a:lvl1pPr>
          </a:lstStyle>
          <a:p>
            <a:r>
              <a:rPr lang="en-US" dirty="0"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106F91-CF0C-4659-81D4-7C4E1F7FE327}" type="datetimeFigureOut">
              <a:rPr lang="en-US" smtClean="0"/>
              <a:pPr/>
              <a:t>7/31/2014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14C06C-55C2-4391-9EA5-F92389305F1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0106F91-CF0C-4659-81D4-7C4E1F7FE327}" type="datetimeFigureOut">
              <a:rPr lang="en-US" smtClean="0"/>
              <a:pPr/>
              <a:t>7/31/2014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14C06C-55C2-4391-9EA5-F92389305F1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106F91-CF0C-4659-81D4-7C4E1F7FE327}" type="datetimeFigureOut">
              <a:rPr lang="en-US" smtClean="0"/>
              <a:pPr/>
              <a:t>7/31/2014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14C06C-55C2-4391-9EA5-F92389305F1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2" name="Date Placeholder 1"/>
          <p:cNvSpPr>
            <a:spLocks noGrp="1"/>
          </p:cNvSpPr>
          <p:nvPr>
            <p:ph type="dt" sz="half" idx="10"/>
          </p:nvPr>
        </p:nvSpPr>
        <p:spPr/>
        <p:txBody>
          <a:bodyPr/>
          <a:lstStyle/>
          <a:p>
            <a:fld id="{B0106F91-CF0C-4659-81D4-7C4E1F7FE327}" type="datetimeFigureOut">
              <a:rPr lang="en-US" smtClean="0"/>
              <a:pPr/>
              <a:t>7/31/2014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14C06C-55C2-4391-9EA5-F92389305F1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106F91-CF0C-4659-81D4-7C4E1F7FE327}" type="datetimeFigureOut">
              <a:rPr lang="en-US" smtClean="0"/>
              <a:pPr/>
              <a:t>7/31/2014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14C06C-55C2-4391-9EA5-F92389305F11}"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B0106F91-CF0C-4659-81D4-7C4E1F7FE327}" type="datetimeFigureOut">
              <a:rPr lang="en-US" smtClean="0"/>
              <a:pPr/>
              <a:t>7/31/2014</a:t>
            </a:fld>
            <a:endParaRPr lang="en-US"/>
          </a:p>
        </p:txBody>
      </p:sp>
      <p:sp>
        <p:nvSpPr>
          <p:cNvPr id="7" name="Slide Number Placeholder 6"/>
          <p:cNvSpPr>
            <a:spLocks noGrp="1"/>
          </p:cNvSpPr>
          <p:nvPr>
            <p:ph type="sldNum" sz="quarter" idx="12"/>
          </p:nvPr>
        </p:nvSpPr>
        <p:spPr/>
        <p:txBody>
          <a:bodyPr/>
          <a:lstStyle/>
          <a:p>
            <a:fld id="{A714C06C-55C2-4391-9EA5-F92389305F11}"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106F91-CF0C-4659-81D4-7C4E1F7FE327}" type="datetimeFigureOut">
              <a:rPr lang="en-US" smtClean="0"/>
              <a:pPr/>
              <a:t>7/31/2014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4C06C-55C2-4391-9EA5-F92389305F1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Arial" pitchFamily="34" charset="0"/>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106F91-CF0C-4659-81D4-7C4E1F7FE327}" type="datetimeFigureOut">
              <a:rPr lang="en-US" smtClean="0"/>
              <a:pPr/>
              <a:t>7/31/2014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4C06C-55C2-4391-9EA5-F92389305F1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80010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914400" y="2362200"/>
            <a:ext cx="3924300" cy="3733800"/>
          </a:xfrm>
        </p:spPr>
        <p:txBody>
          <a:bodyPr/>
          <a:lstStyle/>
          <a:p>
            <a:pPr lvl="0"/>
            <a:endParaRPr lang="en-US" noProof="0" smtClean="0"/>
          </a:p>
        </p:txBody>
      </p:sp>
      <p:sp>
        <p:nvSpPr>
          <p:cNvPr id="4" name="Text Placeholder 3"/>
          <p:cNvSpPr>
            <a:spLocks noGrp="1"/>
          </p:cNvSpPr>
          <p:nvPr>
            <p:ph type="body" sz="half" idx="2"/>
          </p:nvPr>
        </p:nvSpPr>
        <p:spPr>
          <a:xfrm>
            <a:off x="4991100" y="2362200"/>
            <a:ext cx="39243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ln/>
        </p:spPr>
        <p:txBody>
          <a:bodyPr/>
          <a:lstStyle>
            <a:lvl1pPr>
              <a:defRPr/>
            </a:lvl1pPr>
          </a:lstStyle>
          <a:p>
            <a:pPr>
              <a:defRPr/>
            </a:pPr>
            <a:fld id="{311B411E-187C-41D9-95FD-067817D76E8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latin typeface="Arial" pitchFamily="34" charset="0"/>
              </a:defRPr>
            </a:lvl1pPr>
          </a:lstStyle>
          <a:p>
            <a:fld id="{B0106F91-CF0C-4659-81D4-7C4E1F7FE327}" type="datetimeFigureOut">
              <a:rPr lang="en-US" smtClean="0"/>
              <a:pPr/>
              <a:t>7/31/2014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latin typeface="Arial" pitchFamily="34"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latin typeface="Arial" pitchFamily="34" charset="0"/>
              </a:defRPr>
            </a:lvl1pPr>
          </a:lstStyle>
          <a:p>
            <a:fld id="{A714C06C-55C2-4391-9EA5-F92389305F11}" type="slidenum">
              <a:rPr lang="en-US" smtClean="0"/>
              <a:pPr/>
              <a:t>‹#›</a:t>
            </a:fld>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Arial" pitchFamily="34" charset="0"/>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jac.oxfordjournals.org/content/59/3/553.long" TargetMode="External"/><Relationship Id="rId2" Type="http://schemas.openxmlformats.org/officeDocument/2006/relationships/hyperlink" Target="http://jac.oxfordjournals.org/search?author1=Wendy+W.+J.+van+de+Sande&amp;sortspec=date&amp;submit=Submit" TargetMode="External"/><Relationship Id="rId1" Type="http://schemas.openxmlformats.org/officeDocument/2006/relationships/slideLayout" Target="../slideLayouts/slideLayout2.xml"/><Relationship Id="rId4" Type="http://schemas.openxmlformats.org/officeDocument/2006/relationships/hyperlink" Target="http://jac.oxfordjournals.org/search?author1=Ahmed+H.+Fahal&amp;sortspec=date&amp;submit=Submit"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www.ncbi.nlm.nih.gov/pubmed/9015513" TargetMode="External"/><Relationship Id="rId2" Type="http://schemas.openxmlformats.org/officeDocument/2006/relationships/hyperlink" Target="http://www.ncbi.nlm.nih.gov/pubmed/7844700"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www.ncbi.nlm.nih.gov/pubmed/11280076" TargetMode="External"/><Relationship Id="rId2" Type="http://schemas.openxmlformats.org/officeDocument/2006/relationships/hyperlink" Target="http://www.ncbi.nlm.nih.gov/pubmed/10488173"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hyperlink" Target="http://www.mycetoma.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1143000"/>
          </a:xfrm>
          <a:solidFill>
            <a:schemeClr val="bg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eaLnBrk="1" hangingPunct="1"/>
            <a:r>
              <a:rPr lang="en-US" sz="1800" dirty="0" smtClean="0">
                <a:solidFill>
                  <a:srgbClr val="000000"/>
                </a:solidFill>
              </a:rPr>
              <a:t/>
            </a:r>
            <a:br>
              <a:rPr lang="en-US" sz="1800" dirty="0" smtClean="0">
                <a:solidFill>
                  <a:srgbClr val="000000"/>
                </a:solidFill>
              </a:rPr>
            </a:br>
            <a:r>
              <a:rPr lang="en-US" cap="none" dirty="0" smtClean="0">
                <a:solidFill>
                  <a:srgbClr val="000000"/>
                </a:solidFill>
                <a:latin typeface="Arial" pitchFamily="34" charset="0"/>
                <a:cs typeface="Arial" pitchFamily="34" charset="0"/>
              </a:rPr>
              <a:t>Mycetoma In Sudan</a:t>
            </a:r>
            <a:endParaRPr lang="en-US" i="1" cap="none" dirty="0" smtClean="0">
              <a:solidFill>
                <a:srgbClr val="000000"/>
              </a:solidFill>
              <a:latin typeface="Arial" pitchFamily="34" charset="0"/>
              <a:cs typeface="Arial" pitchFamily="34" charset="0"/>
            </a:endParaRPr>
          </a:p>
        </p:txBody>
      </p:sp>
      <p:sp>
        <p:nvSpPr>
          <p:cNvPr id="3075" name="Text Box 3"/>
          <p:cNvSpPr txBox="1">
            <a:spLocks noChangeArrowheads="1"/>
          </p:cNvSpPr>
          <p:nvPr/>
        </p:nvSpPr>
        <p:spPr bwMode="auto">
          <a:xfrm>
            <a:off x="914400" y="2743200"/>
            <a:ext cx="7848600" cy="3170099"/>
          </a:xfrm>
          <a:prstGeom prst="rect">
            <a:avLst/>
          </a:prstGeom>
          <a:solidFill>
            <a:schemeClr val="bg1">
              <a:lumMod val="8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457200" indent="-457200">
              <a:spcBef>
                <a:spcPct val="50000"/>
              </a:spcBef>
            </a:pPr>
            <a:endParaRPr lang="en-US" sz="2000" dirty="0" smtClean="0">
              <a:solidFill>
                <a:srgbClr val="000000"/>
              </a:solidFill>
              <a:latin typeface="Arial" pitchFamily="34" charset="0"/>
              <a:cs typeface="Arial" pitchFamily="34" charset="0"/>
            </a:endParaRPr>
          </a:p>
          <a:p>
            <a:pPr marL="914400" lvl="1" indent="-457200">
              <a:spcBef>
                <a:spcPct val="50000"/>
              </a:spcBef>
            </a:pPr>
            <a:r>
              <a:rPr lang="en-US" sz="2000" dirty="0" smtClean="0">
                <a:solidFill>
                  <a:srgbClr val="000000"/>
                </a:solidFill>
                <a:latin typeface="Arial" pitchFamily="34" charset="0"/>
                <a:cs typeface="Arial" pitchFamily="34" charset="0"/>
              </a:rPr>
              <a:t>Prof. Ahmed  </a:t>
            </a:r>
            <a:r>
              <a:rPr lang="en-US" sz="2000" dirty="0">
                <a:solidFill>
                  <a:srgbClr val="000000"/>
                </a:solidFill>
                <a:latin typeface="Arial" pitchFamily="34" charset="0"/>
                <a:cs typeface="Arial" pitchFamily="34" charset="0"/>
              </a:rPr>
              <a:t>M. EL </a:t>
            </a:r>
            <a:r>
              <a:rPr lang="en-US" sz="2000" dirty="0" smtClean="0">
                <a:solidFill>
                  <a:srgbClr val="000000"/>
                </a:solidFill>
                <a:latin typeface="Arial" pitchFamily="34" charset="0"/>
                <a:cs typeface="Arial" pitchFamily="34" charset="0"/>
              </a:rPr>
              <a:t>Hassan</a:t>
            </a:r>
          </a:p>
          <a:p>
            <a:pPr marL="914400" lvl="1" indent="-457200">
              <a:spcBef>
                <a:spcPct val="50000"/>
              </a:spcBef>
            </a:pPr>
            <a:r>
              <a:rPr lang="en-US" sz="2000" dirty="0" smtClean="0">
                <a:solidFill>
                  <a:srgbClr val="000000"/>
                </a:solidFill>
                <a:latin typeface="Arial" pitchFamily="34" charset="0"/>
                <a:cs typeface="Arial" pitchFamily="34" charset="0"/>
              </a:rPr>
              <a:t>Emeritus Professor of Pathology</a:t>
            </a:r>
            <a:endParaRPr lang="en-US" sz="2000" dirty="0">
              <a:solidFill>
                <a:srgbClr val="000000"/>
              </a:solidFill>
              <a:latin typeface="Arial" pitchFamily="34" charset="0"/>
              <a:cs typeface="Arial" pitchFamily="34" charset="0"/>
            </a:endParaRPr>
          </a:p>
          <a:p>
            <a:pPr marL="914400" lvl="1" indent="-457200">
              <a:spcBef>
                <a:spcPct val="50000"/>
              </a:spcBef>
            </a:pPr>
            <a:r>
              <a:rPr lang="en-US" sz="2000" dirty="0">
                <a:solidFill>
                  <a:srgbClr val="000000"/>
                </a:solidFill>
                <a:latin typeface="Arial" pitchFamily="34" charset="0"/>
                <a:cs typeface="Arial" pitchFamily="34" charset="0"/>
              </a:rPr>
              <a:t>Mycetoma Research Group</a:t>
            </a:r>
          </a:p>
          <a:p>
            <a:pPr marL="914400" lvl="1" indent="-457200">
              <a:spcBef>
                <a:spcPct val="50000"/>
              </a:spcBef>
            </a:pPr>
            <a:r>
              <a:rPr lang="en-US" sz="2000" dirty="0">
                <a:solidFill>
                  <a:srgbClr val="000000"/>
                </a:solidFill>
                <a:latin typeface="Arial" pitchFamily="34" charset="0"/>
                <a:cs typeface="Arial" pitchFamily="34" charset="0"/>
              </a:rPr>
              <a:t>Institute of Endemic diseases</a:t>
            </a:r>
          </a:p>
          <a:p>
            <a:pPr marL="914400" lvl="1" indent="-457200">
              <a:spcBef>
                <a:spcPct val="50000"/>
              </a:spcBef>
            </a:pPr>
            <a:r>
              <a:rPr lang="en-US" sz="2000" dirty="0">
                <a:solidFill>
                  <a:srgbClr val="000000"/>
                </a:solidFill>
                <a:latin typeface="Arial" pitchFamily="34" charset="0"/>
                <a:cs typeface="Arial" pitchFamily="34" charset="0"/>
              </a:rPr>
              <a:t>University of </a:t>
            </a:r>
            <a:r>
              <a:rPr lang="en-US" sz="2000" dirty="0" smtClean="0">
                <a:solidFill>
                  <a:srgbClr val="000000"/>
                </a:solidFill>
                <a:latin typeface="Arial" pitchFamily="34" charset="0"/>
                <a:cs typeface="Arial" pitchFamily="34" charset="0"/>
              </a:rPr>
              <a:t>Khartoum</a:t>
            </a:r>
          </a:p>
          <a:p>
            <a:pPr marL="914400" lvl="1" indent="-457200">
              <a:spcBef>
                <a:spcPct val="50000"/>
              </a:spcBef>
            </a:pPr>
            <a:endParaRPr lang="en-US" sz="2000" dirty="0">
              <a:solidFill>
                <a:srgbClr val="0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bg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en-GB" dirty="0" smtClean="0">
                <a:solidFill>
                  <a:schemeClr val="tx1"/>
                </a:solidFill>
                <a:latin typeface="Arial" pitchFamily="34" charset="0"/>
                <a:cs typeface="Arial" pitchFamily="34" charset="0"/>
              </a:rPr>
              <a:t>Objectives</a:t>
            </a:r>
            <a:endParaRPr lang="en-US" dirty="0" smtClean="0">
              <a:solidFill>
                <a:schemeClr val="tx1"/>
              </a:solidFill>
              <a:latin typeface="Arial" pitchFamily="34" charset="0"/>
              <a:cs typeface="Arial" pitchFamily="34" charset="0"/>
            </a:endParaRPr>
          </a:p>
        </p:txBody>
      </p:sp>
      <p:sp>
        <p:nvSpPr>
          <p:cNvPr id="5123" name="Rectangle 3"/>
          <p:cNvSpPr>
            <a:spLocks noGrp="1" noChangeArrowheads="1"/>
          </p:cNvSpPr>
          <p:nvPr>
            <p:ph idx="1"/>
          </p:nvPr>
        </p:nvSpPr>
        <p:spPr>
          <a:xfrm>
            <a:off x="457200" y="1752600"/>
            <a:ext cx="8229600"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eaLnBrk="1" hangingPunct="1">
              <a:lnSpc>
                <a:spcPct val="90000"/>
              </a:lnSpc>
            </a:pPr>
            <a:endParaRPr lang="en-GB" dirty="0" smtClean="0">
              <a:solidFill>
                <a:schemeClr val="tx1"/>
              </a:solidFill>
            </a:endParaRPr>
          </a:p>
          <a:p>
            <a:pPr marL="114300" indent="0" eaLnBrk="1" hangingPunct="1">
              <a:buNone/>
            </a:pPr>
            <a:r>
              <a:rPr lang="en-GB" sz="2000" dirty="0" smtClean="0">
                <a:solidFill>
                  <a:schemeClr val="tx1"/>
                </a:solidFill>
                <a:latin typeface="Arial" pitchFamily="34" charset="0"/>
                <a:cs typeface="Arial" pitchFamily="34" charset="0"/>
              </a:rPr>
              <a:t>The objectives of this presentation are to describe and discuss:</a:t>
            </a:r>
          </a:p>
          <a:p>
            <a:pPr eaLnBrk="1" hangingPunct="1"/>
            <a:endParaRPr lang="en-GB" sz="2000" dirty="0" smtClean="0">
              <a:solidFill>
                <a:schemeClr val="tx1"/>
              </a:solidFill>
              <a:latin typeface="Arial" pitchFamily="34" charset="0"/>
              <a:cs typeface="Arial" pitchFamily="34" charset="0"/>
            </a:endParaRPr>
          </a:p>
          <a:p>
            <a:pPr lvl="1"/>
            <a:r>
              <a:rPr lang="en-GB" dirty="0" smtClean="0">
                <a:solidFill>
                  <a:schemeClr val="tx1"/>
                </a:solidFill>
                <a:latin typeface="Arial" pitchFamily="34" charset="0"/>
                <a:cs typeface="Arial" pitchFamily="34" charset="0"/>
              </a:rPr>
              <a:t>The history of mycetoma research and services on mycetoma     in Sudan</a:t>
            </a:r>
          </a:p>
          <a:p>
            <a:pPr lvl="1"/>
            <a:endParaRPr lang="en-GB" dirty="0" smtClean="0">
              <a:solidFill>
                <a:schemeClr val="tx1"/>
              </a:solidFill>
              <a:latin typeface="Arial" pitchFamily="34" charset="0"/>
              <a:cs typeface="Arial" pitchFamily="34" charset="0"/>
            </a:endParaRPr>
          </a:p>
          <a:p>
            <a:pPr lvl="1"/>
            <a:r>
              <a:rPr lang="en-GB" dirty="0" smtClean="0">
                <a:solidFill>
                  <a:schemeClr val="tx1"/>
                </a:solidFill>
                <a:latin typeface="Arial" pitchFamily="34" charset="0"/>
                <a:cs typeface="Arial" pitchFamily="34" charset="0"/>
              </a:rPr>
              <a:t> The clinical features, pathology and immunopathology of            </a:t>
            </a:r>
            <a:r>
              <a:rPr lang="en-GB" i="1" dirty="0" smtClean="0">
                <a:solidFill>
                  <a:schemeClr val="tx1"/>
                </a:solidFill>
                <a:latin typeface="Arial" pitchFamily="34" charset="0"/>
                <a:cs typeface="Arial" pitchFamily="34" charset="0"/>
              </a:rPr>
              <a:t>M. mycetomatis</a:t>
            </a:r>
            <a:r>
              <a:rPr lang="en-GB" dirty="0" smtClean="0">
                <a:solidFill>
                  <a:schemeClr val="tx1"/>
                </a:solidFill>
                <a:latin typeface="Arial" pitchFamily="34" charset="0"/>
                <a:cs typeface="Arial" pitchFamily="34" charset="0"/>
              </a:rPr>
              <a:t> in Sudan </a:t>
            </a:r>
          </a:p>
          <a:p>
            <a:pPr lvl="1"/>
            <a:endParaRPr lang="en-GB" dirty="0" smtClean="0">
              <a:solidFill>
                <a:schemeClr val="tx1"/>
              </a:solidFill>
              <a:latin typeface="Arial" pitchFamily="34" charset="0"/>
              <a:cs typeface="Arial" pitchFamily="34" charset="0"/>
            </a:endParaRPr>
          </a:p>
          <a:p>
            <a:pPr lvl="1"/>
            <a:r>
              <a:rPr lang="en-GB" dirty="0" smtClean="0">
                <a:solidFill>
                  <a:schemeClr val="tx1"/>
                </a:solidFill>
                <a:latin typeface="Arial" pitchFamily="34" charset="0"/>
                <a:cs typeface="Arial" pitchFamily="34" charset="0"/>
              </a:rPr>
              <a:t>The strategies used by the fungus to evade these responses</a:t>
            </a:r>
          </a:p>
          <a:p>
            <a:pPr lvl="1"/>
            <a:endParaRPr lang="en-GB" dirty="0" smtClean="0">
              <a:solidFill>
                <a:schemeClr val="tx1"/>
              </a:solidFill>
              <a:latin typeface="Arial" pitchFamily="34" charset="0"/>
              <a:cs typeface="Arial" pitchFamily="34" charset="0"/>
            </a:endParaRPr>
          </a:p>
          <a:p>
            <a:pPr lvl="1"/>
            <a:r>
              <a:rPr lang="en-GB" dirty="0" smtClean="0">
                <a:solidFill>
                  <a:schemeClr val="tx1"/>
                </a:solidFill>
                <a:latin typeface="Arial" pitchFamily="34" charset="0"/>
                <a:cs typeface="Arial" pitchFamily="34" charset="0"/>
              </a:rPr>
              <a:t>Describe the structure of the causative agent at the light           and ultrastructural levels.</a:t>
            </a:r>
            <a:endParaRPr lang="en-US" dirty="0" smtClean="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en-GB" dirty="0" smtClean="0">
                <a:solidFill>
                  <a:schemeClr val="tx1"/>
                </a:solidFill>
              </a:rPr>
              <a:t>Rationale</a:t>
            </a:r>
            <a:endParaRPr lang="en-US" dirty="0" smtClean="0">
              <a:solidFill>
                <a:schemeClr val="tx1"/>
              </a:solidFill>
            </a:endParaRPr>
          </a:p>
        </p:txBody>
      </p:sp>
      <p:sp>
        <p:nvSpPr>
          <p:cNvPr id="6147" name="Rectangle 3"/>
          <p:cNvSpPr>
            <a:spLocks noGrp="1" noChangeArrowheads="1"/>
          </p:cNvSpPr>
          <p:nvPr>
            <p:ph idx="1"/>
          </p:nvPr>
        </p:nvSpPr>
        <p:spPr>
          <a:xfrm>
            <a:off x="457200" y="1981200"/>
            <a:ext cx="8229600" cy="4373563"/>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eaLnBrk="1" hangingPunct="1">
              <a:lnSpc>
                <a:spcPct val="90000"/>
              </a:lnSpc>
            </a:pPr>
            <a:endParaRPr lang="en-GB" sz="2000" dirty="0" smtClean="0">
              <a:solidFill>
                <a:schemeClr val="tx1"/>
              </a:solidFill>
            </a:endParaRPr>
          </a:p>
          <a:p>
            <a:pPr eaLnBrk="1" hangingPunct="1">
              <a:lnSpc>
                <a:spcPct val="90000"/>
              </a:lnSpc>
            </a:pPr>
            <a:r>
              <a:rPr lang="en-GB" sz="2000" dirty="0" smtClean="0">
                <a:solidFill>
                  <a:schemeClr val="tx1"/>
                </a:solidFill>
              </a:rPr>
              <a:t>Until recently very little was known about the detailed pathology, pathogenesis and immunopathology of mycetoma.</a:t>
            </a:r>
          </a:p>
          <a:p>
            <a:pPr eaLnBrk="1" hangingPunct="1">
              <a:lnSpc>
                <a:spcPct val="90000"/>
              </a:lnSpc>
            </a:pPr>
            <a:endParaRPr lang="en-GB" sz="2000" dirty="0" smtClean="0">
              <a:solidFill>
                <a:schemeClr val="tx1"/>
              </a:solidFill>
            </a:endParaRPr>
          </a:p>
          <a:p>
            <a:pPr eaLnBrk="1" hangingPunct="1">
              <a:lnSpc>
                <a:spcPct val="90000"/>
              </a:lnSpc>
            </a:pPr>
            <a:endParaRPr lang="en-GB" sz="2000" dirty="0" smtClean="0">
              <a:solidFill>
                <a:schemeClr val="tx1"/>
              </a:solidFill>
            </a:endParaRPr>
          </a:p>
          <a:p>
            <a:pPr eaLnBrk="1" hangingPunct="1">
              <a:lnSpc>
                <a:spcPct val="90000"/>
              </a:lnSpc>
            </a:pPr>
            <a:r>
              <a:rPr lang="en-GB" sz="2000" dirty="0" smtClean="0">
                <a:solidFill>
                  <a:schemeClr val="tx1"/>
                </a:solidFill>
              </a:rPr>
              <a:t>An understanding of these processes and a proper characterisation of the host/ mycetoma agent interaction may</a:t>
            </a:r>
          </a:p>
          <a:p>
            <a:pPr marL="114300" indent="0" eaLnBrk="1" hangingPunct="1">
              <a:lnSpc>
                <a:spcPct val="90000"/>
              </a:lnSpc>
              <a:buNone/>
            </a:pPr>
            <a:r>
              <a:rPr lang="en-GB" sz="2000" dirty="0" smtClean="0">
                <a:solidFill>
                  <a:schemeClr val="tx1"/>
                </a:solidFill>
              </a:rPr>
              <a:t> </a:t>
            </a:r>
          </a:p>
          <a:p>
            <a:pPr lvl="2">
              <a:lnSpc>
                <a:spcPct val="90000"/>
              </a:lnSpc>
              <a:buFont typeface="Wingdings" pitchFamily="2" charset="2"/>
              <a:buChar char="§"/>
            </a:pPr>
            <a:r>
              <a:rPr lang="en-GB" sz="2000" dirty="0" smtClean="0">
                <a:solidFill>
                  <a:schemeClr val="tx1"/>
                </a:solidFill>
              </a:rPr>
              <a:t>explain the chronicity of mycetoma and may</a:t>
            </a:r>
          </a:p>
          <a:p>
            <a:pPr marL="685800" lvl="2" indent="0">
              <a:lnSpc>
                <a:spcPct val="90000"/>
              </a:lnSpc>
              <a:buNone/>
            </a:pPr>
            <a:r>
              <a:rPr lang="en-GB" sz="2000" dirty="0" smtClean="0">
                <a:solidFill>
                  <a:schemeClr val="tx1"/>
                </a:solidFill>
              </a:rPr>
              <a:t> </a:t>
            </a:r>
          </a:p>
          <a:p>
            <a:pPr lvl="2">
              <a:lnSpc>
                <a:spcPct val="90000"/>
              </a:lnSpc>
              <a:buFont typeface="Wingdings" pitchFamily="2" charset="2"/>
              <a:buChar char="§"/>
            </a:pPr>
            <a:r>
              <a:rPr lang="en-GB" sz="2000" dirty="0" smtClean="0">
                <a:solidFill>
                  <a:schemeClr val="tx1"/>
                </a:solidFill>
              </a:rPr>
              <a:t>help in the development of better therapeutic and preventive interventions</a:t>
            </a:r>
            <a:endParaRPr lang="en-US" sz="2000" dirty="0" smtClean="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413072" cy="1219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r>
              <a:rPr lang="en-US" sz="2400" b="1" cap="none" dirty="0" smtClean="0">
                <a:solidFill>
                  <a:schemeClr val="tx1"/>
                </a:solidFill>
              </a:rPr>
              <a:t>History of Research &amp; Services on</a:t>
            </a:r>
            <a:br>
              <a:rPr lang="en-US" sz="2400" b="1" cap="none" dirty="0" smtClean="0">
                <a:solidFill>
                  <a:schemeClr val="tx1"/>
                </a:solidFill>
              </a:rPr>
            </a:br>
            <a:r>
              <a:rPr lang="en-US" sz="2400" b="1" cap="none" dirty="0" smtClean="0">
                <a:solidFill>
                  <a:schemeClr val="tx1"/>
                </a:solidFill>
              </a:rPr>
              <a:t>Mycetoma In Sudan</a:t>
            </a:r>
            <a:r>
              <a:rPr lang="en-US" sz="2400" b="1" dirty="0" smtClean="0">
                <a:solidFill>
                  <a:schemeClr val="tx1"/>
                </a:solidFill>
              </a:rPr>
              <a:t>. </a:t>
            </a:r>
            <a:endParaRPr lang="en-US" sz="2400" b="1" dirty="0">
              <a:solidFill>
                <a:schemeClr val="tx1"/>
              </a:solidFill>
            </a:endParaRPr>
          </a:p>
        </p:txBody>
      </p:sp>
      <p:sp>
        <p:nvSpPr>
          <p:cNvPr id="3" name="Content Placeholder 2"/>
          <p:cNvSpPr>
            <a:spLocks noGrp="1"/>
          </p:cNvSpPr>
          <p:nvPr>
            <p:ph idx="1"/>
          </p:nvPr>
        </p:nvSpPr>
        <p:spPr>
          <a:xfrm>
            <a:off x="304800" y="1752600"/>
            <a:ext cx="8534400" cy="4373563"/>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solidFill>
                <a:schemeClr val="tx1"/>
              </a:solidFill>
            </a:endParaRPr>
          </a:p>
          <a:p>
            <a:endParaRPr lang="en-US" sz="2000" dirty="0" smtClean="0">
              <a:solidFill>
                <a:schemeClr val="tx1"/>
              </a:solidFill>
            </a:endParaRPr>
          </a:p>
          <a:p>
            <a:r>
              <a:rPr lang="en-US" sz="2000" dirty="0" smtClean="0">
                <a:solidFill>
                  <a:schemeClr val="tx1"/>
                </a:solidFill>
              </a:rPr>
              <a:t>The term mycetoma was created by a Professor of Anatomy and Physiology called Carter when he  was working in India</a:t>
            </a:r>
          </a:p>
          <a:p>
            <a:endParaRPr lang="en-US" sz="2000" dirty="0" smtClean="0">
              <a:solidFill>
                <a:schemeClr val="tx1"/>
              </a:solidFill>
            </a:endParaRPr>
          </a:p>
          <a:p>
            <a:r>
              <a:rPr lang="en-US" sz="2000" dirty="0" smtClean="0">
                <a:solidFill>
                  <a:schemeClr val="tx1"/>
                </a:solidFill>
              </a:rPr>
              <a:t>Before that the term Madura foot was used because the disease was prevalent in the district of Madura in India</a:t>
            </a:r>
          </a:p>
          <a:p>
            <a:endParaRPr lang="en-US" sz="2000" dirty="0" smtClean="0">
              <a:solidFill>
                <a:schemeClr val="tx1"/>
              </a:solidFill>
            </a:endParaRPr>
          </a:p>
          <a:p>
            <a:r>
              <a:rPr lang="en-US" sz="2000" dirty="0" smtClean="0">
                <a:solidFill>
                  <a:schemeClr val="tx1"/>
                </a:solidFill>
              </a:rPr>
              <a:t>Several cases were documented in India over the years. An author named Carter published a monograph called “On Mycetoma or Fungal Disease  of India” in 18174</a:t>
            </a:r>
            <a:endParaRPr lang="en-US" sz="2000"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6067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r>
              <a:rPr lang="en-US" sz="2400" b="1" cap="none" dirty="0" smtClean="0">
                <a:solidFill>
                  <a:schemeClr val="tx1"/>
                </a:solidFill>
              </a:rPr>
              <a:t>History of Research &amp; Services on</a:t>
            </a:r>
            <a:br>
              <a:rPr lang="en-US" sz="2400" b="1" cap="none" dirty="0" smtClean="0">
                <a:solidFill>
                  <a:schemeClr val="tx1"/>
                </a:solidFill>
              </a:rPr>
            </a:br>
            <a:r>
              <a:rPr lang="en-US" sz="2400" b="1" cap="none" dirty="0" smtClean="0">
                <a:solidFill>
                  <a:schemeClr val="tx1"/>
                </a:solidFill>
              </a:rPr>
              <a:t>Mycetoma In Sudan</a:t>
            </a:r>
            <a:r>
              <a:rPr lang="en-US" sz="2400" b="1" dirty="0" smtClean="0">
                <a:solidFill>
                  <a:schemeClr val="tx1"/>
                </a:solidFill>
              </a:rPr>
              <a:t>. </a:t>
            </a:r>
            <a:endParaRPr lang="en-US" sz="2400" b="1" dirty="0">
              <a:solidFill>
                <a:schemeClr val="tx1"/>
              </a:solidFill>
            </a:endParaRPr>
          </a:p>
        </p:txBody>
      </p:sp>
      <p:sp>
        <p:nvSpPr>
          <p:cNvPr id="3" name="Content Placeholder 2"/>
          <p:cNvSpPr>
            <a:spLocks noGrp="1"/>
          </p:cNvSpPr>
          <p:nvPr>
            <p:ph idx="1"/>
          </p:nvPr>
        </p:nvSpPr>
        <p:spPr>
          <a:xfrm>
            <a:off x="304800" y="1752600"/>
            <a:ext cx="8229600" cy="4373563"/>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4" name="Content Placeholder 2"/>
          <p:cNvSpPr txBox="1">
            <a:spLocks/>
          </p:cNvSpPr>
          <p:nvPr/>
        </p:nvSpPr>
        <p:spPr>
          <a:xfrm>
            <a:off x="609600" y="1798637"/>
            <a:ext cx="7315200" cy="43735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dirty="0" smtClean="0">
              <a:solidFill>
                <a:schemeClr val="tx1"/>
              </a:solidFill>
            </a:endParaRPr>
          </a:p>
          <a:p>
            <a:r>
              <a:rPr lang="en-US" sz="2000" dirty="0" smtClean="0">
                <a:solidFill>
                  <a:schemeClr val="tx1"/>
                </a:solidFill>
              </a:rPr>
              <a:t>Mycetoma has a world-wide distribution. It is endemic in many tropical and subtropical countries that include Sudan, Somalia, Senegal, India, Yemen, Mexico, Venezuela, Columbia, Argentina and others.</a:t>
            </a:r>
          </a:p>
          <a:p>
            <a:endParaRPr lang="en-US" sz="2000" dirty="0" smtClean="0">
              <a:solidFill>
                <a:schemeClr val="tx1"/>
              </a:solidFill>
            </a:endParaRPr>
          </a:p>
          <a:p>
            <a:r>
              <a:rPr lang="en-US" sz="2000" dirty="0" smtClean="0">
                <a:solidFill>
                  <a:schemeClr val="tx1"/>
                </a:solidFill>
              </a:rPr>
              <a:t>The causative organisms in Sudan include </a:t>
            </a:r>
            <a:r>
              <a:rPr lang="en-US" sz="2000" i="1" dirty="0" smtClean="0">
                <a:solidFill>
                  <a:schemeClr val="tx1"/>
                </a:solidFill>
              </a:rPr>
              <a:t>Madurella mycetomatis, Streptomyces somaliensis, Actinomadura madurae </a:t>
            </a:r>
            <a:r>
              <a:rPr lang="en-US" sz="2000" dirty="0" smtClean="0">
                <a:solidFill>
                  <a:schemeClr val="tx1"/>
                </a:solidFill>
              </a:rPr>
              <a:t>and </a:t>
            </a:r>
            <a:r>
              <a:rPr lang="en-US" sz="2000" i="1" dirty="0" smtClean="0">
                <a:solidFill>
                  <a:schemeClr val="tx1"/>
                </a:solidFill>
              </a:rPr>
              <a:t>Actinomadura pelletieri</a:t>
            </a:r>
            <a:r>
              <a:rPr lang="en-US" sz="2000" dirty="0" smtClean="0">
                <a:solidFill>
                  <a:schemeClr val="tx1"/>
                </a:solidFill>
              </a:rPr>
              <a:t>. </a:t>
            </a:r>
          </a:p>
          <a:p>
            <a:endParaRPr lang="en-US" sz="2000" i="1" dirty="0" smtClean="0">
              <a:solidFill>
                <a:schemeClr val="tx1"/>
              </a:solidFill>
            </a:endParaRPr>
          </a:p>
          <a:p>
            <a:r>
              <a:rPr lang="en-US" sz="2000" i="1" dirty="0" smtClean="0">
                <a:solidFill>
                  <a:schemeClr val="tx1"/>
                </a:solidFill>
              </a:rPr>
              <a:t>M. mycetomatis </a:t>
            </a:r>
            <a:r>
              <a:rPr lang="en-US" sz="2000" dirty="0" smtClean="0">
                <a:solidFill>
                  <a:schemeClr val="tx1"/>
                </a:solidFill>
              </a:rPr>
              <a:t>is the most common cause of mycetoma in Sudan and is difficult to treat.</a:t>
            </a:r>
          </a:p>
          <a:p>
            <a:endParaRPr lang="en-US" sz="2000" dirty="0">
              <a:solidFill>
                <a:schemeClr val="tx1"/>
              </a:solidFill>
            </a:endParaRPr>
          </a:p>
        </p:txBody>
      </p:sp>
    </p:spTree>
    <p:extLst>
      <p:ext uri="{BB962C8B-B14F-4D97-AF65-F5344CB8AC3E}">
        <p14:creationId xmlns:p14="http://schemas.microsoft.com/office/powerpoint/2010/main" val="3257112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373563"/>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5" name="Content Placeholder 2"/>
          <p:cNvSpPr txBox="1">
            <a:spLocks/>
          </p:cNvSpPr>
          <p:nvPr/>
        </p:nvSpPr>
        <p:spPr>
          <a:xfrm>
            <a:off x="762000" y="2189018"/>
            <a:ext cx="5638800" cy="3657599"/>
          </a:xfrm>
          <a:prstGeom prst="rect">
            <a:avLst/>
          </a:prstGeom>
        </p:spPr>
        <p:txBody>
          <a:bodyPr vert="horz" lIns="91440" tIns="45720" rIns="91440" bIns="45720" rtlCol="0">
            <a:normAutofit fontScale="92500" lnSpcReduction="10000"/>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r>
              <a:rPr lang="en-US" b="1" dirty="0" err="1" smtClean="0">
                <a:solidFill>
                  <a:schemeClr val="tx1"/>
                </a:solidFill>
              </a:rPr>
              <a:t>Balfouer</a:t>
            </a:r>
            <a:endParaRPr lang="en-US" b="1" dirty="0" smtClean="0">
              <a:solidFill>
                <a:schemeClr val="tx1"/>
              </a:solidFill>
            </a:endParaRPr>
          </a:p>
          <a:p>
            <a:pPr marL="114300" indent="0">
              <a:buNone/>
            </a:pPr>
            <a:r>
              <a:rPr lang="en-US" b="1" dirty="0" smtClean="0">
                <a:solidFill>
                  <a:schemeClr val="tx1"/>
                </a:solidFill>
              </a:rPr>
              <a:t> </a:t>
            </a:r>
          </a:p>
          <a:p>
            <a:pPr marL="114300" indent="0">
              <a:buNone/>
            </a:pPr>
            <a:r>
              <a:rPr lang="en-US" dirty="0" smtClean="0">
                <a:solidFill>
                  <a:schemeClr val="tx1"/>
                </a:solidFill>
              </a:rPr>
              <a:t>In 1904 was the first to report on a case of mycetoma in  the Sudan.</a:t>
            </a:r>
          </a:p>
          <a:p>
            <a:pPr marL="114300" indent="0">
              <a:buNone/>
            </a:pPr>
            <a:endParaRPr lang="en-US" dirty="0" smtClean="0">
              <a:solidFill>
                <a:schemeClr val="tx1"/>
              </a:solidFill>
            </a:endParaRPr>
          </a:p>
          <a:p>
            <a:r>
              <a:rPr lang="en-US" dirty="0" smtClean="0">
                <a:solidFill>
                  <a:schemeClr val="tx1"/>
                </a:solidFill>
              </a:rPr>
              <a:t>He noted that the disease was common amongst Northern Sudanese</a:t>
            </a:r>
          </a:p>
          <a:p>
            <a:r>
              <a:rPr lang="en-US" dirty="0" smtClean="0">
                <a:solidFill>
                  <a:schemeClr val="tx1"/>
                </a:solidFill>
              </a:rPr>
              <a:t>the foot was affected most and </a:t>
            </a:r>
          </a:p>
          <a:p>
            <a:r>
              <a:rPr lang="en-US" dirty="0" smtClean="0">
                <a:solidFill>
                  <a:schemeClr val="tx1"/>
                </a:solidFill>
              </a:rPr>
              <a:t>the commonest type was the black grain variety. </a:t>
            </a:r>
          </a:p>
          <a:p>
            <a:endParaRPr lang="en-US" dirty="0">
              <a:solidFill>
                <a:schemeClr val="tx1"/>
              </a:solidFill>
            </a:endParaRPr>
          </a:p>
        </p:txBody>
      </p:sp>
      <p:sp>
        <p:nvSpPr>
          <p:cNvPr id="6" name="Title 1"/>
          <p:cNvSpPr txBox="1">
            <a:spLocks/>
          </p:cNvSpPr>
          <p:nvPr/>
        </p:nvSpPr>
        <p:spPr>
          <a:xfrm>
            <a:off x="609600" y="457200"/>
            <a:ext cx="8260672" cy="103942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cap="none" dirty="0">
                <a:solidFill>
                  <a:schemeClr val="tx1"/>
                </a:solidFill>
              </a:rPr>
              <a:t>Pioneers On Mycetoma In Sudan</a:t>
            </a:r>
          </a:p>
        </p:txBody>
      </p:sp>
    </p:spTree>
    <p:extLst>
      <p:ext uri="{BB962C8B-B14F-4D97-AF65-F5344CB8AC3E}">
        <p14:creationId xmlns:p14="http://schemas.microsoft.com/office/powerpoint/2010/main" val="253034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373563"/>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6" name="Title 1"/>
          <p:cNvSpPr txBox="1">
            <a:spLocks/>
          </p:cNvSpPr>
          <p:nvPr/>
        </p:nvSpPr>
        <p:spPr>
          <a:xfrm>
            <a:off x="609600" y="457200"/>
            <a:ext cx="8260672" cy="103942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cap="none" dirty="0">
                <a:solidFill>
                  <a:schemeClr val="tx1"/>
                </a:solidFill>
              </a:rPr>
              <a:t>Pioneers On Mycetoma In Sudan</a:t>
            </a:r>
          </a:p>
        </p:txBody>
      </p:sp>
      <p:sp>
        <p:nvSpPr>
          <p:cNvPr id="7" name="Content Placeholder 2"/>
          <p:cNvSpPr txBox="1">
            <a:spLocks/>
          </p:cNvSpPr>
          <p:nvPr/>
        </p:nvSpPr>
        <p:spPr>
          <a:xfrm>
            <a:off x="609600" y="2590801"/>
            <a:ext cx="7391400" cy="32004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smtClean="0">
                <a:solidFill>
                  <a:schemeClr val="tx1"/>
                </a:solidFill>
              </a:rPr>
              <a:t>Extensive studies of the two causal organisms were carried out by </a:t>
            </a:r>
            <a:r>
              <a:rPr lang="en-US" sz="2000" b="1" dirty="0" smtClean="0">
                <a:solidFill>
                  <a:schemeClr val="tx1"/>
                </a:solidFill>
              </a:rPr>
              <a:t>Dr. Albert Chalmers,</a:t>
            </a:r>
            <a:r>
              <a:rPr lang="en-US" sz="2000" dirty="0" smtClean="0">
                <a:solidFill>
                  <a:schemeClr val="tx1"/>
                </a:solidFill>
              </a:rPr>
              <a:t> Director of the </a:t>
            </a:r>
            <a:r>
              <a:rPr lang="en-US" sz="2000" dirty="0" err="1" smtClean="0">
                <a:solidFill>
                  <a:schemeClr val="tx1"/>
                </a:solidFill>
              </a:rPr>
              <a:t>Wellcome</a:t>
            </a:r>
            <a:r>
              <a:rPr lang="en-US" sz="2000" dirty="0" smtClean="0">
                <a:solidFill>
                  <a:schemeClr val="tx1"/>
                </a:solidFill>
              </a:rPr>
              <a:t> Tropical Research laboratories, together with</a:t>
            </a:r>
          </a:p>
          <a:p>
            <a:endParaRPr lang="en-US" sz="2000" dirty="0">
              <a:solidFill>
                <a:schemeClr val="tx1"/>
              </a:solidFill>
            </a:endParaRPr>
          </a:p>
          <a:p>
            <a:r>
              <a:rPr lang="en-US" sz="2000" b="1" dirty="0" smtClean="0">
                <a:solidFill>
                  <a:schemeClr val="tx1"/>
                </a:solidFill>
              </a:rPr>
              <a:t>Captain R.G. Archibald, pathologist </a:t>
            </a:r>
            <a:r>
              <a:rPr lang="en-US" sz="2000" dirty="0" smtClean="0">
                <a:solidFill>
                  <a:schemeClr val="tx1"/>
                </a:solidFill>
              </a:rPr>
              <a:t>and </a:t>
            </a:r>
          </a:p>
          <a:p>
            <a:endParaRPr lang="en-US" sz="2000" b="1" dirty="0">
              <a:solidFill>
                <a:schemeClr val="tx1"/>
              </a:solidFill>
            </a:endParaRPr>
          </a:p>
          <a:p>
            <a:r>
              <a:rPr lang="en-US" sz="2000" b="1" dirty="0" smtClean="0">
                <a:solidFill>
                  <a:schemeClr val="tx1"/>
                </a:solidFill>
              </a:rPr>
              <a:t>Dr. J.B. </a:t>
            </a:r>
            <a:r>
              <a:rPr lang="en-US" sz="2000" b="1" dirty="0" err="1" smtClean="0">
                <a:solidFill>
                  <a:schemeClr val="tx1"/>
                </a:solidFill>
              </a:rPr>
              <a:t>Christopherson</a:t>
            </a:r>
            <a:r>
              <a:rPr lang="en-US" sz="2000" dirty="0" smtClean="0">
                <a:solidFill>
                  <a:schemeClr val="tx1"/>
                </a:solidFill>
              </a:rPr>
              <a:t>, Director of Khartoum and Omdurman Civil Hospitals</a:t>
            </a:r>
            <a:r>
              <a:rPr lang="en-US" sz="2000" dirty="0" smtClean="0"/>
              <a:t>.</a:t>
            </a:r>
            <a:r>
              <a:rPr lang="en-US" sz="2000" baseline="30000" dirty="0" smtClean="0"/>
              <a:t> </a:t>
            </a:r>
            <a:endParaRPr lang="en-US" sz="2000" dirty="0"/>
          </a:p>
        </p:txBody>
      </p:sp>
    </p:spTree>
    <p:extLst>
      <p:ext uri="{BB962C8B-B14F-4D97-AF65-F5344CB8AC3E}">
        <p14:creationId xmlns:p14="http://schemas.microsoft.com/office/powerpoint/2010/main" val="2251882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373563"/>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6" name="Title 1"/>
          <p:cNvSpPr txBox="1">
            <a:spLocks/>
          </p:cNvSpPr>
          <p:nvPr/>
        </p:nvSpPr>
        <p:spPr>
          <a:xfrm>
            <a:off x="609600" y="457200"/>
            <a:ext cx="8260672" cy="103942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cap="none" dirty="0">
                <a:solidFill>
                  <a:schemeClr val="tx1"/>
                </a:solidFill>
              </a:rPr>
              <a:t>Pioneers On Mycetoma In Sudan</a:t>
            </a:r>
          </a:p>
        </p:txBody>
      </p:sp>
      <p:sp>
        <p:nvSpPr>
          <p:cNvPr id="8" name="Content Placeholder 2"/>
          <p:cNvSpPr txBox="1">
            <a:spLocks/>
          </p:cNvSpPr>
          <p:nvPr/>
        </p:nvSpPr>
        <p:spPr>
          <a:xfrm>
            <a:off x="533400" y="2332037"/>
            <a:ext cx="8229600" cy="43735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smtClean="0">
                <a:solidFill>
                  <a:schemeClr val="tx1"/>
                </a:solidFill>
              </a:rPr>
              <a:t>They carried out valuable systemic mycological and pathological studies of the causal organisms. </a:t>
            </a:r>
          </a:p>
          <a:p>
            <a:endParaRPr lang="en-US" sz="2000" dirty="0">
              <a:solidFill>
                <a:schemeClr val="tx1"/>
              </a:solidFill>
            </a:endParaRPr>
          </a:p>
          <a:p>
            <a:r>
              <a:rPr lang="en-US" sz="2000" dirty="0" smtClean="0">
                <a:solidFill>
                  <a:schemeClr val="tx1"/>
                </a:solidFill>
              </a:rPr>
              <a:t>Chalmers and Archibald gave quite an elaborative and specific definition of mycetoma. For the first time they introduced the terms </a:t>
            </a:r>
            <a:r>
              <a:rPr lang="en-US" sz="2000" dirty="0" err="1" smtClean="0">
                <a:solidFill>
                  <a:schemeClr val="tx1"/>
                </a:solidFill>
              </a:rPr>
              <a:t>Maduromycoses</a:t>
            </a:r>
            <a:r>
              <a:rPr lang="en-US" sz="2000" dirty="0" smtClean="0">
                <a:solidFill>
                  <a:schemeClr val="tx1"/>
                </a:solidFill>
              </a:rPr>
              <a:t> and </a:t>
            </a:r>
            <a:r>
              <a:rPr lang="en-US" sz="2000" dirty="0" err="1" smtClean="0">
                <a:solidFill>
                  <a:schemeClr val="tx1"/>
                </a:solidFill>
              </a:rPr>
              <a:t>Actinomycoses</a:t>
            </a:r>
            <a:r>
              <a:rPr lang="en-US" sz="2000" dirty="0" smtClean="0">
                <a:solidFill>
                  <a:schemeClr val="tx1"/>
                </a:solidFill>
              </a:rPr>
              <a:t>, </a:t>
            </a:r>
          </a:p>
          <a:p>
            <a:endParaRPr lang="en-US" sz="2000" dirty="0">
              <a:solidFill>
                <a:schemeClr val="tx1"/>
              </a:solidFill>
            </a:endParaRPr>
          </a:p>
          <a:p>
            <a:r>
              <a:rPr lang="en-US" sz="2000" dirty="0" smtClean="0">
                <a:solidFill>
                  <a:schemeClr val="tx1"/>
                </a:solidFill>
              </a:rPr>
              <a:t>proceeded afterwards to classify the </a:t>
            </a:r>
            <a:r>
              <a:rPr lang="en-US" sz="2000" dirty="0" err="1" smtClean="0">
                <a:solidFill>
                  <a:schemeClr val="tx1"/>
                </a:solidFill>
              </a:rPr>
              <a:t>mycetomas</a:t>
            </a:r>
            <a:r>
              <a:rPr lang="en-US" sz="2000" dirty="0" smtClean="0">
                <a:solidFill>
                  <a:schemeClr val="tx1"/>
                </a:solidFill>
              </a:rPr>
              <a:t> into </a:t>
            </a:r>
            <a:r>
              <a:rPr lang="en-US" sz="2000" dirty="0" err="1" smtClean="0">
                <a:solidFill>
                  <a:schemeClr val="tx1"/>
                </a:solidFill>
              </a:rPr>
              <a:t>Maduromycetoma</a:t>
            </a:r>
            <a:r>
              <a:rPr lang="en-US" sz="2000" dirty="0" smtClean="0">
                <a:solidFill>
                  <a:schemeClr val="tx1"/>
                </a:solidFill>
              </a:rPr>
              <a:t> the grains of which are composed of large segmented mycelia and Actinomycetoma with grains composed of fine non-segmented filaments. </a:t>
            </a:r>
          </a:p>
          <a:p>
            <a:endParaRPr lang="en-US" sz="2000" dirty="0">
              <a:solidFill>
                <a:schemeClr val="tx1"/>
              </a:solidFill>
            </a:endParaRPr>
          </a:p>
        </p:txBody>
      </p:sp>
    </p:spTree>
    <p:extLst>
      <p:ext uri="{BB962C8B-B14F-4D97-AF65-F5344CB8AC3E}">
        <p14:creationId xmlns:p14="http://schemas.microsoft.com/office/powerpoint/2010/main" val="3987498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6" name="Title 1"/>
          <p:cNvSpPr txBox="1">
            <a:spLocks/>
          </p:cNvSpPr>
          <p:nvPr/>
        </p:nvSpPr>
        <p:spPr>
          <a:xfrm>
            <a:off x="609600" y="457200"/>
            <a:ext cx="8260672" cy="103942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cap="none" dirty="0">
                <a:solidFill>
                  <a:schemeClr val="tx1"/>
                </a:solidFill>
              </a:rPr>
              <a:t>Pioneers On Mycetoma In Sudan</a:t>
            </a:r>
          </a:p>
        </p:txBody>
      </p:sp>
      <p:sp>
        <p:nvSpPr>
          <p:cNvPr id="7" name="Content Placeholder 2"/>
          <p:cNvSpPr txBox="1">
            <a:spLocks/>
          </p:cNvSpPr>
          <p:nvPr/>
        </p:nvSpPr>
        <p:spPr>
          <a:xfrm>
            <a:off x="457200" y="2057400"/>
            <a:ext cx="8229600" cy="4373563"/>
          </a:xfrm>
          <a:prstGeom prst="rect">
            <a:avLst/>
          </a:prstGeom>
        </p:spPr>
        <p:txBody>
          <a:bodyPr vert="horz" lIns="91440" tIns="45720" rIns="91440" bIns="45720" rtlCol="0">
            <a:normAutofit fontScale="85000" lnSpcReduction="10000"/>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endParaRPr lang="en-US" sz="2000" dirty="0" smtClean="0">
              <a:solidFill>
                <a:schemeClr val="tx1"/>
              </a:solidFill>
            </a:endParaRPr>
          </a:p>
          <a:p>
            <a:pPr marL="114300" indent="0">
              <a:buNone/>
            </a:pPr>
            <a:r>
              <a:rPr lang="en-US" sz="2000" b="1" dirty="0" smtClean="0">
                <a:solidFill>
                  <a:schemeClr val="tx1"/>
                </a:solidFill>
              </a:rPr>
              <a:t>In </a:t>
            </a:r>
            <a:r>
              <a:rPr lang="en-US" sz="2000" b="1" dirty="0">
                <a:solidFill>
                  <a:schemeClr val="tx1"/>
                </a:solidFill>
              </a:rPr>
              <a:t>1931, Grantham-Hill</a:t>
            </a:r>
            <a:r>
              <a:rPr lang="en-US" sz="2000" b="1" dirty="0" smtClean="0">
                <a:solidFill>
                  <a:schemeClr val="tx1"/>
                </a:solidFill>
              </a:rPr>
              <a:t>,</a:t>
            </a:r>
          </a:p>
          <a:p>
            <a:pPr marL="114300" indent="0">
              <a:buNone/>
            </a:pPr>
            <a:r>
              <a:rPr lang="en-US" sz="2000" dirty="0" smtClean="0">
                <a:solidFill>
                  <a:schemeClr val="tx1"/>
                </a:solidFill>
              </a:rPr>
              <a:t> </a:t>
            </a:r>
          </a:p>
          <a:p>
            <a:r>
              <a:rPr lang="en-US" sz="2000" dirty="0" smtClean="0">
                <a:solidFill>
                  <a:schemeClr val="tx1"/>
                </a:solidFill>
              </a:rPr>
              <a:t>The senior </a:t>
            </a:r>
            <a:r>
              <a:rPr lang="en-US" sz="2000" dirty="0">
                <a:solidFill>
                  <a:schemeClr val="tx1"/>
                </a:solidFill>
              </a:rPr>
              <a:t>surgeon, Khartoum Hospital made a detailed clinical study of 184 cases out of which 64% were of the black variety and 36% were yellow. </a:t>
            </a:r>
            <a:endParaRPr lang="en-US" sz="2000" dirty="0" smtClean="0">
              <a:solidFill>
                <a:schemeClr val="tx1"/>
              </a:solidFill>
            </a:endParaRPr>
          </a:p>
          <a:p>
            <a:endParaRPr lang="en-US" sz="2000" dirty="0" smtClean="0">
              <a:solidFill>
                <a:schemeClr val="tx1"/>
              </a:solidFill>
            </a:endParaRPr>
          </a:p>
          <a:p>
            <a:r>
              <a:rPr lang="en-US" sz="2000" dirty="0" smtClean="0">
                <a:solidFill>
                  <a:schemeClr val="tx1"/>
                </a:solidFill>
              </a:rPr>
              <a:t>Noting </a:t>
            </a:r>
            <a:r>
              <a:rPr lang="en-US" sz="2000" dirty="0">
                <a:solidFill>
                  <a:schemeClr val="tx1"/>
                </a:solidFill>
              </a:rPr>
              <a:t>that the yellow type is </a:t>
            </a:r>
            <a:r>
              <a:rPr lang="en-US" sz="2000" dirty="0" err="1">
                <a:solidFill>
                  <a:schemeClr val="tx1"/>
                </a:solidFill>
              </a:rPr>
              <a:t>actinomycotic</a:t>
            </a:r>
            <a:r>
              <a:rPr lang="en-US" sz="2000" dirty="0">
                <a:solidFill>
                  <a:schemeClr val="tx1"/>
                </a:solidFill>
              </a:rPr>
              <a:t> and the black type is </a:t>
            </a:r>
            <a:r>
              <a:rPr lang="en-US" sz="2000" dirty="0" err="1">
                <a:solidFill>
                  <a:schemeClr val="tx1"/>
                </a:solidFill>
              </a:rPr>
              <a:t>maduromycotic</a:t>
            </a:r>
            <a:r>
              <a:rPr lang="en-US" sz="2000" dirty="0">
                <a:solidFill>
                  <a:schemeClr val="tx1"/>
                </a:solidFill>
              </a:rPr>
              <a:t>, he discussed the relative virulence of the two types</a:t>
            </a:r>
            <a:r>
              <a:rPr lang="en-US" sz="2000" dirty="0" smtClean="0">
                <a:solidFill>
                  <a:schemeClr val="tx1"/>
                </a:solidFill>
              </a:rPr>
              <a:t>.</a:t>
            </a:r>
          </a:p>
          <a:p>
            <a:pPr marL="114300" indent="0">
              <a:buNone/>
            </a:pPr>
            <a:r>
              <a:rPr lang="en-US" sz="2000" dirty="0" smtClean="0">
                <a:solidFill>
                  <a:schemeClr val="tx1"/>
                </a:solidFill>
              </a:rPr>
              <a:t> </a:t>
            </a:r>
            <a:endParaRPr lang="en-US" sz="2000" dirty="0">
              <a:solidFill>
                <a:schemeClr val="tx1"/>
              </a:solidFill>
            </a:endParaRPr>
          </a:p>
          <a:p>
            <a:r>
              <a:rPr lang="en-US" sz="2000" dirty="0">
                <a:solidFill>
                  <a:schemeClr val="tx1"/>
                </a:solidFill>
              </a:rPr>
              <a:t>He thought that the </a:t>
            </a:r>
            <a:r>
              <a:rPr lang="en-US" sz="2000" dirty="0" err="1">
                <a:solidFill>
                  <a:schemeClr val="tx1"/>
                </a:solidFill>
              </a:rPr>
              <a:t>actinomycotic</a:t>
            </a:r>
            <a:r>
              <a:rPr lang="en-US" sz="2000" dirty="0">
                <a:solidFill>
                  <a:schemeClr val="tx1"/>
                </a:solidFill>
              </a:rPr>
              <a:t> mycetoma was more virulent, infiltrates gradually and once it penetrates the </a:t>
            </a:r>
            <a:r>
              <a:rPr lang="en-US" sz="2000" dirty="0" err="1">
                <a:solidFill>
                  <a:schemeClr val="tx1"/>
                </a:solidFill>
              </a:rPr>
              <a:t>periosteum</a:t>
            </a:r>
            <a:r>
              <a:rPr lang="en-US" sz="2000" dirty="0">
                <a:solidFill>
                  <a:schemeClr val="tx1"/>
                </a:solidFill>
              </a:rPr>
              <a:t> it disseminates rapidly in bone while the black </a:t>
            </a:r>
            <a:r>
              <a:rPr lang="en-US" sz="2000" dirty="0" err="1">
                <a:solidFill>
                  <a:schemeClr val="tx1"/>
                </a:solidFill>
              </a:rPr>
              <a:t>maduromycotic</a:t>
            </a:r>
            <a:r>
              <a:rPr lang="en-US" sz="2000" dirty="0">
                <a:solidFill>
                  <a:schemeClr val="tx1"/>
                </a:solidFill>
              </a:rPr>
              <a:t> mycetoma forms a localized usually subcutaneous tumour. </a:t>
            </a:r>
            <a:endParaRPr lang="en-US" sz="2000" dirty="0" smtClean="0">
              <a:solidFill>
                <a:schemeClr val="tx1"/>
              </a:solidFill>
            </a:endParaRPr>
          </a:p>
          <a:p>
            <a:endParaRPr lang="en-US" sz="2000" dirty="0">
              <a:solidFill>
                <a:schemeClr val="tx1"/>
              </a:solidFill>
            </a:endParaRPr>
          </a:p>
          <a:p>
            <a:r>
              <a:rPr lang="en-US" sz="2000" dirty="0">
                <a:solidFill>
                  <a:schemeClr val="tx1"/>
                </a:solidFill>
              </a:rPr>
              <a:t>He doubted the value of medical treatment by various drugs suggested up to that date.</a:t>
            </a:r>
          </a:p>
        </p:txBody>
      </p:sp>
    </p:spTree>
    <p:extLst>
      <p:ext uri="{BB962C8B-B14F-4D97-AF65-F5344CB8AC3E}">
        <p14:creationId xmlns:p14="http://schemas.microsoft.com/office/powerpoint/2010/main" val="531159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6" name="Title 1"/>
          <p:cNvSpPr txBox="1">
            <a:spLocks/>
          </p:cNvSpPr>
          <p:nvPr/>
        </p:nvSpPr>
        <p:spPr>
          <a:xfrm>
            <a:off x="609600" y="457200"/>
            <a:ext cx="8260672" cy="103942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cap="none" dirty="0">
                <a:solidFill>
                  <a:schemeClr val="tx1"/>
                </a:solidFill>
              </a:rPr>
              <a:t>Pioneers On Mycetoma In Sudan</a:t>
            </a:r>
          </a:p>
        </p:txBody>
      </p:sp>
      <p:sp>
        <p:nvSpPr>
          <p:cNvPr id="8" name="Content Placeholder 2"/>
          <p:cNvSpPr txBox="1">
            <a:spLocks/>
          </p:cNvSpPr>
          <p:nvPr/>
        </p:nvSpPr>
        <p:spPr>
          <a:xfrm>
            <a:off x="609600" y="2299855"/>
            <a:ext cx="8077200" cy="43735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smtClean="0">
                <a:solidFill>
                  <a:schemeClr val="tx1"/>
                </a:solidFill>
              </a:rPr>
              <a:t>Grantham-Hill  thought that the best routine treatment was surgical, and that the key to success lies in early recognition and complete removal. </a:t>
            </a:r>
          </a:p>
          <a:p>
            <a:endParaRPr lang="en-US" sz="2000" dirty="0" smtClean="0">
              <a:solidFill>
                <a:schemeClr val="tx1"/>
              </a:solidFill>
            </a:endParaRPr>
          </a:p>
          <a:p>
            <a:r>
              <a:rPr lang="en-US" sz="2000" dirty="0" smtClean="0">
                <a:solidFill>
                  <a:schemeClr val="tx1"/>
                </a:solidFill>
              </a:rPr>
              <a:t>In the case of black </a:t>
            </a:r>
            <a:r>
              <a:rPr lang="en-US" sz="2000" dirty="0" err="1" smtClean="0">
                <a:solidFill>
                  <a:schemeClr val="tx1"/>
                </a:solidFill>
              </a:rPr>
              <a:t>maduromycosis</a:t>
            </a:r>
            <a:r>
              <a:rPr lang="en-US" sz="2000" dirty="0" smtClean="0">
                <a:solidFill>
                  <a:schemeClr val="tx1"/>
                </a:solidFill>
              </a:rPr>
              <a:t> the pseudo-capsule can readily be identified by its bluish colour and dissection follows its outer surface.</a:t>
            </a:r>
          </a:p>
          <a:p>
            <a:endParaRPr lang="en-US" sz="2000" dirty="0" smtClean="0">
              <a:solidFill>
                <a:schemeClr val="tx1"/>
              </a:solidFill>
            </a:endParaRPr>
          </a:p>
          <a:p>
            <a:r>
              <a:rPr lang="en-US" sz="2000" dirty="0" smtClean="0">
                <a:solidFill>
                  <a:schemeClr val="tx1"/>
                </a:solidFill>
              </a:rPr>
              <a:t>In the absence of sinuses an incision is made into the tumour to identify its nature. If it is found to be mycetoma, fresh instruments are taken and a circumscribing incision made at a distance at about one centimeter from the apparent margin of the growth. </a:t>
            </a:r>
            <a:endParaRPr lang="en-US" sz="2000" dirty="0">
              <a:solidFill>
                <a:schemeClr val="tx1"/>
              </a:solidFill>
            </a:endParaRPr>
          </a:p>
        </p:txBody>
      </p:sp>
    </p:spTree>
    <p:extLst>
      <p:ext uri="{BB962C8B-B14F-4D97-AF65-F5344CB8AC3E}">
        <p14:creationId xmlns:p14="http://schemas.microsoft.com/office/powerpoint/2010/main" val="2845435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6" name="Title 1"/>
          <p:cNvSpPr txBox="1">
            <a:spLocks/>
          </p:cNvSpPr>
          <p:nvPr/>
        </p:nvSpPr>
        <p:spPr>
          <a:xfrm>
            <a:off x="609600" y="457200"/>
            <a:ext cx="8260672" cy="103942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cap="none" dirty="0">
                <a:solidFill>
                  <a:schemeClr val="tx1"/>
                </a:solidFill>
              </a:rPr>
              <a:t>Pioneers On Mycetoma In Sudan</a:t>
            </a:r>
          </a:p>
        </p:txBody>
      </p:sp>
      <p:sp>
        <p:nvSpPr>
          <p:cNvPr id="7" name="Content Placeholder 2"/>
          <p:cNvSpPr txBox="1">
            <a:spLocks/>
          </p:cNvSpPr>
          <p:nvPr/>
        </p:nvSpPr>
        <p:spPr>
          <a:xfrm>
            <a:off x="574964" y="2532929"/>
            <a:ext cx="8229600" cy="3258272"/>
          </a:xfrm>
          <a:prstGeom prst="rect">
            <a:avLst/>
          </a:prstGeom>
        </p:spPr>
        <p:txBody>
          <a:bodyPr vert="horz" lIns="91440" tIns="45720" rIns="91440" bIns="45720" rtlCol="0">
            <a:normAutofit fontScale="92500" lnSpcReduction="10000"/>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b="1" dirty="0">
                <a:solidFill>
                  <a:schemeClr val="tx1"/>
                </a:solidFill>
              </a:rPr>
              <a:t>Peter Abbott, </a:t>
            </a:r>
            <a:r>
              <a:rPr lang="en-US" sz="2000" dirty="0">
                <a:solidFill>
                  <a:schemeClr val="tx1"/>
                </a:solidFill>
              </a:rPr>
              <a:t>a surgeon in Wad </a:t>
            </a:r>
            <a:r>
              <a:rPr lang="en-US" sz="2000" dirty="0" err="1">
                <a:solidFill>
                  <a:schemeClr val="tx1"/>
                </a:solidFill>
              </a:rPr>
              <a:t>Medani</a:t>
            </a:r>
            <a:r>
              <a:rPr lang="en-US" sz="2000" dirty="0">
                <a:solidFill>
                  <a:schemeClr val="tx1"/>
                </a:solidFill>
              </a:rPr>
              <a:t> Civil Hospital was awarded the degree of M.D. (1954) from Cambridge University on his Clinical and Epidemiological Studies of Mycetoma. </a:t>
            </a:r>
            <a:endParaRPr lang="en-US" sz="2000" dirty="0" smtClean="0">
              <a:solidFill>
                <a:schemeClr val="tx1"/>
              </a:solidFill>
            </a:endParaRPr>
          </a:p>
          <a:p>
            <a:endParaRPr lang="en-US" sz="2000" dirty="0" smtClean="0">
              <a:solidFill>
                <a:schemeClr val="tx1"/>
              </a:solidFill>
            </a:endParaRPr>
          </a:p>
          <a:p>
            <a:r>
              <a:rPr lang="en-US" sz="2000" dirty="0" smtClean="0">
                <a:solidFill>
                  <a:schemeClr val="tx1"/>
                </a:solidFill>
              </a:rPr>
              <a:t>He </a:t>
            </a:r>
            <a:r>
              <a:rPr lang="en-US" sz="2000" dirty="0">
                <a:solidFill>
                  <a:schemeClr val="tx1"/>
                </a:solidFill>
              </a:rPr>
              <a:t>also addressed the Royal Society of Tropical Medicine and Hygiene in London in December 1956 on mycetoma in Sudan.</a:t>
            </a:r>
          </a:p>
          <a:p>
            <a:endParaRPr lang="en-US" sz="2000" dirty="0" smtClean="0">
              <a:solidFill>
                <a:schemeClr val="tx1"/>
              </a:solidFill>
            </a:endParaRPr>
          </a:p>
          <a:p>
            <a:r>
              <a:rPr lang="en-US" sz="2000" dirty="0" smtClean="0">
                <a:solidFill>
                  <a:schemeClr val="tx1"/>
                </a:solidFill>
              </a:rPr>
              <a:t>Abbott </a:t>
            </a:r>
            <a:r>
              <a:rPr lang="en-US" sz="2000" dirty="0">
                <a:solidFill>
                  <a:schemeClr val="tx1"/>
                </a:solidFill>
              </a:rPr>
              <a:t>sent specimens from his cases abroad to Dr. Walker's Mycological Reference Laboratory in the London School of Hygiene and Tropical Medicine and to Professor Juan E. MacKinnon in Montevideo in Uruguay for mycological identification.</a:t>
            </a:r>
          </a:p>
          <a:p>
            <a:endParaRPr lang="en-US" dirty="0">
              <a:solidFill>
                <a:schemeClr val="tx1"/>
              </a:solidFill>
            </a:endParaRPr>
          </a:p>
        </p:txBody>
      </p:sp>
    </p:spTree>
    <p:extLst>
      <p:ext uri="{BB962C8B-B14F-4D97-AF65-F5344CB8AC3E}">
        <p14:creationId xmlns:p14="http://schemas.microsoft.com/office/powerpoint/2010/main" val="1614672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6" name="Title 1"/>
          <p:cNvSpPr txBox="1">
            <a:spLocks/>
          </p:cNvSpPr>
          <p:nvPr/>
        </p:nvSpPr>
        <p:spPr>
          <a:xfrm>
            <a:off x="609600" y="457200"/>
            <a:ext cx="8260672" cy="103942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cap="none" dirty="0">
                <a:solidFill>
                  <a:schemeClr val="tx1"/>
                </a:solidFill>
              </a:rPr>
              <a:t>Pioneers On Mycetoma In Sudan</a:t>
            </a:r>
          </a:p>
        </p:txBody>
      </p:sp>
      <p:sp>
        <p:nvSpPr>
          <p:cNvPr id="8" name="Content Placeholder 2"/>
          <p:cNvSpPr txBox="1">
            <a:spLocks/>
          </p:cNvSpPr>
          <p:nvPr/>
        </p:nvSpPr>
        <p:spPr>
          <a:xfrm>
            <a:off x="609600" y="2544328"/>
            <a:ext cx="7924800" cy="3856472"/>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a:solidFill>
                  <a:schemeClr val="tx1"/>
                </a:solidFill>
              </a:rPr>
              <a:t>Abbott carried out in vitro trials with antibiotics against </a:t>
            </a:r>
            <a:r>
              <a:rPr lang="en-US" sz="2000" i="1" dirty="0">
                <a:solidFill>
                  <a:schemeClr val="tx1"/>
                </a:solidFill>
              </a:rPr>
              <a:t>Madurella mycetomi </a:t>
            </a:r>
            <a:r>
              <a:rPr lang="en-US" sz="2000" dirty="0">
                <a:solidFill>
                  <a:schemeClr val="tx1"/>
                </a:solidFill>
              </a:rPr>
              <a:t>and </a:t>
            </a:r>
            <a:r>
              <a:rPr lang="en-US" sz="2000" i="1" dirty="0">
                <a:solidFill>
                  <a:schemeClr val="tx1"/>
                </a:solidFill>
              </a:rPr>
              <a:t>Streptomyces somaliensis</a:t>
            </a:r>
            <a:r>
              <a:rPr lang="en-US" sz="2000" dirty="0" smtClean="0">
                <a:solidFill>
                  <a:schemeClr val="tx1"/>
                </a:solidFill>
              </a:rPr>
              <a:t>.</a:t>
            </a:r>
          </a:p>
          <a:p>
            <a:pPr marL="114300" indent="0">
              <a:buNone/>
            </a:pPr>
            <a:r>
              <a:rPr lang="en-US" sz="2000" dirty="0" smtClean="0">
                <a:solidFill>
                  <a:schemeClr val="tx1"/>
                </a:solidFill>
              </a:rPr>
              <a:t> </a:t>
            </a:r>
          </a:p>
          <a:p>
            <a:r>
              <a:rPr lang="en-US" sz="2000" dirty="0" smtClean="0">
                <a:solidFill>
                  <a:schemeClr val="tx1"/>
                </a:solidFill>
              </a:rPr>
              <a:t>He </a:t>
            </a:r>
            <a:r>
              <a:rPr lang="en-US" sz="2000" dirty="0">
                <a:solidFill>
                  <a:schemeClr val="tx1"/>
                </a:solidFill>
              </a:rPr>
              <a:t>found that the growth of </a:t>
            </a:r>
            <a:r>
              <a:rPr lang="en-US" sz="2000" i="1" dirty="0">
                <a:solidFill>
                  <a:schemeClr val="tx1"/>
                </a:solidFill>
              </a:rPr>
              <a:t>M. mycetomi </a:t>
            </a:r>
            <a:r>
              <a:rPr lang="en-US" sz="2000" dirty="0">
                <a:solidFill>
                  <a:schemeClr val="tx1"/>
                </a:solidFill>
              </a:rPr>
              <a:t>was unaffected by chloramphenicol, </a:t>
            </a:r>
            <a:r>
              <a:rPr lang="en-US" sz="2000" dirty="0" err="1">
                <a:solidFill>
                  <a:schemeClr val="tx1"/>
                </a:solidFill>
              </a:rPr>
              <a:t>oxytetracycline</a:t>
            </a:r>
            <a:r>
              <a:rPr lang="en-US" sz="2000" dirty="0">
                <a:solidFill>
                  <a:schemeClr val="tx1"/>
                </a:solidFill>
              </a:rPr>
              <a:t>, </a:t>
            </a:r>
            <a:r>
              <a:rPr lang="en-US" sz="2000" dirty="0" err="1">
                <a:solidFill>
                  <a:schemeClr val="tx1"/>
                </a:solidFill>
              </a:rPr>
              <a:t>carbomycin</a:t>
            </a:r>
            <a:r>
              <a:rPr lang="en-US" sz="2000" dirty="0">
                <a:solidFill>
                  <a:schemeClr val="tx1"/>
                </a:solidFill>
              </a:rPr>
              <a:t> and </a:t>
            </a:r>
            <a:r>
              <a:rPr lang="en-US" sz="2000" dirty="0" err="1">
                <a:solidFill>
                  <a:schemeClr val="tx1"/>
                </a:solidFill>
              </a:rPr>
              <a:t>polymyxin</a:t>
            </a:r>
            <a:r>
              <a:rPr lang="en-US" sz="2000" dirty="0">
                <a:solidFill>
                  <a:schemeClr val="tx1"/>
                </a:solidFill>
              </a:rPr>
              <a:t> B. </a:t>
            </a:r>
            <a:endParaRPr lang="en-US" sz="2000" dirty="0" smtClean="0">
              <a:solidFill>
                <a:schemeClr val="tx1"/>
              </a:solidFill>
            </a:endParaRPr>
          </a:p>
          <a:p>
            <a:endParaRPr lang="en-US" sz="2000" dirty="0">
              <a:solidFill>
                <a:schemeClr val="tx1"/>
              </a:solidFill>
            </a:endParaRPr>
          </a:p>
          <a:p>
            <a:r>
              <a:rPr lang="en-US" sz="2000" i="1" dirty="0" smtClean="0">
                <a:solidFill>
                  <a:schemeClr val="tx1"/>
                </a:solidFill>
              </a:rPr>
              <a:t>S</a:t>
            </a:r>
            <a:r>
              <a:rPr lang="en-US" sz="2000" i="1" dirty="0">
                <a:solidFill>
                  <a:schemeClr val="tx1"/>
                </a:solidFill>
              </a:rPr>
              <a:t>. somaliensis </a:t>
            </a:r>
            <a:r>
              <a:rPr lang="en-US" sz="2000" dirty="0">
                <a:solidFill>
                  <a:schemeClr val="tx1"/>
                </a:solidFill>
              </a:rPr>
              <a:t>was markedly sensitive to all these antibiotics except </a:t>
            </a:r>
            <a:r>
              <a:rPr lang="en-US" sz="2000" dirty="0" err="1">
                <a:solidFill>
                  <a:schemeClr val="tx1"/>
                </a:solidFill>
              </a:rPr>
              <a:t>Polymyxin</a:t>
            </a:r>
            <a:r>
              <a:rPr lang="en-US" sz="2000" dirty="0">
                <a:solidFill>
                  <a:schemeClr val="tx1"/>
                </a:solidFill>
              </a:rPr>
              <a:t> </a:t>
            </a:r>
            <a:r>
              <a:rPr lang="en-US" sz="2000" dirty="0" smtClean="0">
                <a:solidFill>
                  <a:schemeClr val="tx1"/>
                </a:solidFill>
              </a:rPr>
              <a:t>B.</a:t>
            </a:r>
            <a:endParaRPr lang="en-US" sz="2000" dirty="0">
              <a:solidFill>
                <a:schemeClr val="tx1"/>
              </a:solidFill>
            </a:endParaRPr>
          </a:p>
          <a:p>
            <a:endParaRPr lang="en-US" sz="2800" dirty="0"/>
          </a:p>
        </p:txBody>
      </p:sp>
    </p:spTree>
    <p:extLst>
      <p:ext uri="{BB962C8B-B14F-4D97-AF65-F5344CB8AC3E}">
        <p14:creationId xmlns:p14="http://schemas.microsoft.com/office/powerpoint/2010/main" val="1008023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6" name="Title 1"/>
          <p:cNvSpPr txBox="1">
            <a:spLocks/>
          </p:cNvSpPr>
          <p:nvPr/>
        </p:nvSpPr>
        <p:spPr>
          <a:xfrm>
            <a:off x="609600" y="457200"/>
            <a:ext cx="8260672" cy="103942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cap="none" dirty="0">
                <a:solidFill>
                  <a:schemeClr val="tx1"/>
                </a:solidFill>
              </a:rPr>
              <a:t>Pioneers On Mycetoma In Sudan</a:t>
            </a:r>
          </a:p>
        </p:txBody>
      </p:sp>
      <p:sp>
        <p:nvSpPr>
          <p:cNvPr id="9" name="Content Placeholder 2"/>
          <p:cNvSpPr txBox="1">
            <a:spLocks/>
          </p:cNvSpPr>
          <p:nvPr/>
        </p:nvSpPr>
        <p:spPr>
          <a:xfrm>
            <a:off x="623455" y="3006436"/>
            <a:ext cx="7391400" cy="2175164"/>
          </a:xfrm>
          <a:prstGeom prst="rect">
            <a:avLst/>
          </a:prstGeom>
        </p:spPr>
        <p:txBody>
          <a:bodyPr vert="horz" lIns="91440" tIns="45720" rIns="91440" bIns="45720" rtlCol="0">
            <a:normAutofit fontScale="92500" lnSpcReduction="10000"/>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b="1" dirty="0" smtClean="0">
                <a:solidFill>
                  <a:schemeClr val="tx1"/>
                </a:solidFill>
              </a:rPr>
              <a:t>Mahgoub 1964</a:t>
            </a:r>
            <a:r>
              <a:rPr lang="en-US" sz="2000" dirty="0" smtClean="0">
                <a:solidFill>
                  <a:schemeClr val="tx1"/>
                </a:solidFill>
              </a:rPr>
              <a:t> published for the first time an article on the serological diagnosis of mycetoma.</a:t>
            </a:r>
          </a:p>
          <a:p>
            <a:pPr marL="114300" indent="0">
              <a:buNone/>
            </a:pPr>
            <a:r>
              <a:rPr lang="en-US" sz="2000" dirty="0" smtClean="0">
                <a:solidFill>
                  <a:schemeClr val="tx1"/>
                </a:solidFill>
              </a:rPr>
              <a:t> </a:t>
            </a:r>
          </a:p>
          <a:p>
            <a:endParaRPr lang="en-US" sz="2000" dirty="0" smtClean="0">
              <a:solidFill>
                <a:schemeClr val="tx1"/>
              </a:solidFill>
            </a:endParaRPr>
          </a:p>
          <a:p>
            <a:r>
              <a:rPr lang="en-US" sz="2000" dirty="0" smtClean="0">
                <a:solidFill>
                  <a:schemeClr val="tx1"/>
                </a:solidFill>
              </a:rPr>
              <a:t>He also obtained a Ph.D. (1965)  on </a:t>
            </a:r>
            <a:r>
              <a:rPr lang="en-US" sz="2000" dirty="0" err="1" smtClean="0">
                <a:solidFill>
                  <a:schemeClr val="tx1"/>
                </a:solidFill>
              </a:rPr>
              <a:t>Mycotic</a:t>
            </a:r>
            <a:r>
              <a:rPr lang="en-US" sz="2000" dirty="0" smtClean="0">
                <a:solidFill>
                  <a:schemeClr val="tx1"/>
                </a:solidFill>
              </a:rPr>
              <a:t> Infections in the Sudan, the major part of which was a mycological and serological study of mycetoma.</a:t>
            </a:r>
          </a:p>
          <a:p>
            <a:endParaRPr lang="en-US" sz="2000" dirty="0">
              <a:solidFill>
                <a:schemeClr val="tx1"/>
              </a:solidFill>
            </a:endParaRPr>
          </a:p>
        </p:txBody>
      </p:sp>
    </p:spTree>
    <p:extLst>
      <p:ext uri="{BB962C8B-B14F-4D97-AF65-F5344CB8AC3E}">
        <p14:creationId xmlns:p14="http://schemas.microsoft.com/office/powerpoint/2010/main" val="3904272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6" name="Title 1"/>
          <p:cNvSpPr txBox="1">
            <a:spLocks/>
          </p:cNvSpPr>
          <p:nvPr/>
        </p:nvSpPr>
        <p:spPr>
          <a:xfrm>
            <a:off x="609600" y="457200"/>
            <a:ext cx="8260672" cy="103942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cap="none" dirty="0">
                <a:solidFill>
                  <a:schemeClr val="tx1"/>
                </a:solidFill>
              </a:rPr>
              <a:t>Pioneers On Mycetoma In Sudan</a:t>
            </a:r>
          </a:p>
        </p:txBody>
      </p:sp>
      <p:sp>
        <p:nvSpPr>
          <p:cNvPr id="8" name="Content Placeholder 2"/>
          <p:cNvSpPr txBox="1">
            <a:spLocks/>
          </p:cNvSpPr>
          <p:nvPr/>
        </p:nvSpPr>
        <p:spPr>
          <a:xfrm>
            <a:off x="762000" y="2819400"/>
            <a:ext cx="7239000" cy="2186781"/>
          </a:xfrm>
          <a:prstGeom prst="rect">
            <a:avLst/>
          </a:prstGeom>
        </p:spPr>
        <p:txBody>
          <a:bodyPr vert="horz" lIns="91440" tIns="45720" rIns="91440" bIns="45720" rtlCol="0">
            <a:normAutofit fontScale="92500" lnSpcReduction="10000"/>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r>
              <a:rPr lang="en-US" sz="2000" b="1" dirty="0" smtClean="0">
                <a:solidFill>
                  <a:schemeClr val="tx1"/>
                </a:solidFill>
              </a:rPr>
              <a:t>Mr. Ibrahim Moghraby (1967)</a:t>
            </a:r>
            <a:r>
              <a:rPr lang="en-US" sz="2000" dirty="0" smtClean="0">
                <a:solidFill>
                  <a:schemeClr val="tx1"/>
                </a:solidFill>
              </a:rPr>
              <a:t>  </a:t>
            </a:r>
          </a:p>
          <a:p>
            <a:pPr marL="114300" indent="0">
              <a:buNone/>
            </a:pPr>
            <a:endParaRPr lang="en-US" sz="2000" dirty="0">
              <a:solidFill>
                <a:schemeClr val="tx1"/>
              </a:solidFill>
            </a:endParaRPr>
          </a:p>
          <a:p>
            <a:r>
              <a:rPr lang="en-US" sz="2000" dirty="0" smtClean="0">
                <a:solidFill>
                  <a:schemeClr val="tx1"/>
                </a:solidFill>
              </a:rPr>
              <a:t>worked for many years as a surgeon in Wad </a:t>
            </a:r>
            <a:r>
              <a:rPr lang="en-US" sz="2000" dirty="0" err="1" smtClean="0">
                <a:solidFill>
                  <a:schemeClr val="tx1"/>
                </a:solidFill>
              </a:rPr>
              <a:t>Medani</a:t>
            </a:r>
            <a:r>
              <a:rPr lang="en-US" sz="2000" dirty="0" smtClean="0">
                <a:solidFill>
                  <a:schemeClr val="tx1"/>
                </a:solidFill>
              </a:rPr>
              <a:t> Hospital, </a:t>
            </a:r>
            <a:r>
              <a:rPr lang="en-US" sz="2000" dirty="0" err="1" smtClean="0">
                <a:solidFill>
                  <a:schemeClr val="tx1"/>
                </a:solidFill>
              </a:rPr>
              <a:t>centre</a:t>
            </a:r>
            <a:r>
              <a:rPr lang="en-US" sz="2000" dirty="0" smtClean="0">
                <a:solidFill>
                  <a:schemeClr val="tx1"/>
                </a:solidFill>
              </a:rPr>
              <a:t> of endemic area for mycetoma, </a:t>
            </a:r>
          </a:p>
          <a:p>
            <a:endParaRPr lang="en-US" sz="2000" dirty="0">
              <a:solidFill>
                <a:schemeClr val="tx1"/>
              </a:solidFill>
            </a:endParaRPr>
          </a:p>
          <a:p>
            <a:r>
              <a:rPr lang="en-US" sz="2000" dirty="0" smtClean="0">
                <a:solidFill>
                  <a:schemeClr val="tx1"/>
                </a:solidFill>
              </a:rPr>
              <a:t>presented to the 6th Arab Medical Conference in Khartoum a study on "Mycetoma in the </a:t>
            </a:r>
            <a:r>
              <a:rPr lang="en-US" sz="2000" dirty="0" err="1" smtClean="0">
                <a:solidFill>
                  <a:schemeClr val="tx1"/>
                </a:solidFill>
              </a:rPr>
              <a:t>Gezeria</a:t>
            </a:r>
            <a:r>
              <a:rPr lang="en-US" sz="2000" dirty="0" smtClean="0">
                <a:solidFill>
                  <a:schemeClr val="tx1"/>
                </a:solidFill>
              </a:rPr>
              <a:t>, a public health problem".</a:t>
            </a:r>
          </a:p>
          <a:p>
            <a:endParaRPr lang="en-US" sz="2000" dirty="0">
              <a:solidFill>
                <a:schemeClr val="tx1"/>
              </a:solidFill>
            </a:endParaRPr>
          </a:p>
        </p:txBody>
      </p:sp>
    </p:spTree>
    <p:extLst>
      <p:ext uri="{BB962C8B-B14F-4D97-AF65-F5344CB8AC3E}">
        <p14:creationId xmlns:p14="http://schemas.microsoft.com/office/powerpoint/2010/main" val="2806259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7" name="Content Placeholder 2"/>
          <p:cNvSpPr txBox="1">
            <a:spLocks/>
          </p:cNvSpPr>
          <p:nvPr/>
        </p:nvSpPr>
        <p:spPr>
          <a:xfrm>
            <a:off x="588818" y="2819400"/>
            <a:ext cx="8229600" cy="25908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r>
              <a:rPr lang="en-US" sz="2000" dirty="0" smtClean="0">
                <a:solidFill>
                  <a:schemeClr val="tx1"/>
                </a:solidFill>
              </a:rPr>
              <a:t>Collaboration in research between Britain and Sudan in mycetoma started in the late 1960s as collaboration between </a:t>
            </a:r>
          </a:p>
          <a:p>
            <a:pPr marL="114300" indent="0">
              <a:buNone/>
            </a:pPr>
            <a:endParaRPr lang="en-US" sz="2000" dirty="0" smtClean="0">
              <a:solidFill>
                <a:schemeClr val="tx1"/>
              </a:solidFill>
            </a:endParaRPr>
          </a:p>
          <a:p>
            <a:r>
              <a:rPr lang="en-US" sz="2000" dirty="0" smtClean="0">
                <a:solidFill>
                  <a:schemeClr val="tx1"/>
                </a:solidFill>
              </a:rPr>
              <a:t>Ministry of Overseas </a:t>
            </a:r>
            <a:r>
              <a:rPr lang="en-US" sz="2000" dirty="0" smtClean="0">
                <a:solidFill>
                  <a:schemeClr val="tx1"/>
                </a:solidFill>
              </a:rPr>
              <a:t>Development, UK</a:t>
            </a:r>
          </a:p>
          <a:p>
            <a:r>
              <a:rPr lang="en-US" sz="2000" dirty="0" smtClean="0">
                <a:solidFill>
                  <a:schemeClr val="tx1"/>
                </a:solidFill>
              </a:rPr>
              <a:t>WHO </a:t>
            </a:r>
            <a:endParaRPr lang="en-US" sz="2000" dirty="0" smtClean="0">
              <a:solidFill>
                <a:schemeClr val="tx1"/>
              </a:solidFill>
            </a:endParaRPr>
          </a:p>
          <a:p>
            <a:r>
              <a:rPr lang="en-US" sz="2000" dirty="0" smtClean="0">
                <a:solidFill>
                  <a:schemeClr val="tx1"/>
                </a:solidFill>
              </a:rPr>
              <a:t>Faculty of Medicine, University of Khartoum </a:t>
            </a:r>
          </a:p>
          <a:p>
            <a:r>
              <a:rPr lang="en-US" sz="2000" dirty="0" smtClean="0">
                <a:solidFill>
                  <a:schemeClr val="tx1"/>
                </a:solidFill>
              </a:rPr>
              <a:t>Sudan Ministry of Health</a:t>
            </a:r>
            <a:endParaRPr lang="en-US" sz="2000" dirty="0">
              <a:solidFill>
                <a:schemeClr val="tx1"/>
              </a:solidFill>
            </a:endParaRPr>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800" cap="none" dirty="0" smtClean="0">
                <a:solidFill>
                  <a:schemeClr val="tx1"/>
                </a:solidFill>
              </a:rPr>
              <a:t>More Recent Workers on Mycetoma</a:t>
            </a:r>
            <a:endParaRPr lang="en-US" sz="2800" cap="none" dirty="0">
              <a:solidFill>
                <a:schemeClr val="tx1"/>
              </a:solidFill>
            </a:endParaRPr>
          </a:p>
        </p:txBody>
      </p:sp>
    </p:spTree>
    <p:extLst>
      <p:ext uri="{BB962C8B-B14F-4D97-AF65-F5344CB8AC3E}">
        <p14:creationId xmlns:p14="http://schemas.microsoft.com/office/powerpoint/2010/main" val="168782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800" cap="none" dirty="0" smtClean="0">
                <a:solidFill>
                  <a:schemeClr val="tx1"/>
                </a:solidFill>
              </a:rPr>
              <a:t>More Recent Workers on Mycetoma</a:t>
            </a:r>
            <a:endParaRPr lang="en-US" sz="2800" cap="none" dirty="0">
              <a:solidFill>
                <a:schemeClr val="tx1"/>
              </a:solidFill>
            </a:endParaRPr>
          </a:p>
        </p:txBody>
      </p:sp>
      <p:sp>
        <p:nvSpPr>
          <p:cNvPr id="6" name="Content Placeholder 2"/>
          <p:cNvSpPr txBox="1">
            <a:spLocks/>
          </p:cNvSpPr>
          <p:nvPr/>
        </p:nvSpPr>
        <p:spPr>
          <a:xfrm>
            <a:off x="522908" y="2272144"/>
            <a:ext cx="8229600" cy="4373563"/>
          </a:xfrm>
          <a:prstGeom prst="rect">
            <a:avLst/>
          </a:prstGeom>
        </p:spPr>
        <p:txBody>
          <a:bodyPr vert="horz" lIns="91440" tIns="45720" rIns="91440" bIns="45720" rtlCol="0">
            <a:normAutofit lnSpcReduction="10000"/>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smtClean="0">
                <a:solidFill>
                  <a:schemeClr val="tx1"/>
                </a:solidFill>
              </a:rPr>
              <a:t>A well-equipped laboratory was established </a:t>
            </a:r>
            <a:r>
              <a:rPr lang="en-US" sz="2000" dirty="0" smtClean="0">
                <a:solidFill>
                  <a:schemeClr val="tx1"/>
                </a:solidFill>
              </a:rPr>
              <a:t>at the </a:t>
            </a:r>
            <a:r>
              <a:rPr lang="en-US" sz="2000" dirty="0" smtClean="0">
                <a:solidFill>
                  <a:schemeClr val="tx1"/>
                </a:solidFill>
              </a:rPr>
              <a:t>Department of Microbiology of the Faculty of Medicine. </a:t>
            </a:r>
          </a:p>
          <a:p>
            <a:endParaRPr lang="en-US" sz="2000" dirty="0">
              <a:solidFill>
                <a:schemeClr val="tx1"/>
              </a:solidFill>
            </a:endParaRPr>
          </a:p>
          <a:p>
            <a:r>
              <a:rPr lang="en-US" sz="2000" dirty="0" smtClean="0">
                <a:solidFill>
                  <a:schemeClr val="tx1"/>
                </a:solidFill>
              </a:rPr>
              <a:t>Beds were made available for the project </a:t>
            </a:r>
            <a:r>
              <a:rPr lang="en-US" sz="2000" dirty="0" smtClean="0">
                <a:solidFill>
                  <a:schemeClr val="tx1"/>
                </a:solidFill>
              </a:rPr>
              <a:t>at </a:t>
            </a:r>
            <a:r>
              <a:rPr lang="en-US" sz="2000" b="1" dirty="0" smtClean="0">
                <a:solidFill>
                  <a:schemeClr val="tx1"/>
                </a:solidFill>
              </a:rPr>
              <a:t>Khartoum </a:t>
            </a:r>
            <a:r>
              <a:rPr lang="en-US" sz="2000" b="1" dirty="0" smtClean="0">
                <a:solidFill>
                  <a:schemeClr val="tx1"/>
                </a:solidFill>
              </a:rPr>
              <a:t>North Hospital. </a:t>
            </a:r>
            <a:endParaRPr lang="en-US" sz="2000" b="1" dirty="0" smtClean="0">
              <a:solidFill>
                <a:schemeClr val="tx1"/>
              </a:solidFill>
            </a:endParaRPr>
          </a:p>
          <a:p>
            <a:endParaRPr lang="en-US" sz="2000" dirty="0" smtClean="0">
              <a:solidFill>
                <a:schemeClr val="tx1"/>
              </a:solidFill>
            </a:endParaRPr>
          </a:p>
          <a:p>
            <a:r>
              <a:rPr lang="en-US" sz="2000" dirty="0" smtClean="0">
                <a:solidFill>
                  <a:schemeClr val="tx1"/>
                </a:solidFill>
              </a:rPr>
              <a:t>The project addressed epidemiology, clinical manifestations, diagnosis and treatment of mycetoma.</a:t>
            </a:r>
          </a:p>
          <a:p>
            <a:r>
              <a:rPr lang="en-US" sz="2000" dirty="0" smtClean="0">
                <a:solidFill>
                  <a:schemeClr val="tx1"/>
                </a:solidFill>
              </a:rPr>
              <a:t> </a:t>
            </a:r>
          </a:p>
          <a:p>
            <a:r>
              <a:rPr lang="en-US" sz="2000" dirty="0" smtClean="0">
                <a:solidFill>
                  <a:schemeClr val="tx1"/>
                </a:solidFill>
              </a:rPr>
              <a:t>The Director and initiator of the project was Professor EL Sheikh Mahgoub, Professor of Microbiology, Faculty of medicine, University of Khartoum, assisted at the time by Dr. </a:t>
            </a:r>
            <a:r>
              <a:rPr lang="en-US" sz="2000" dirty="0" err="1" smtClean="0">
                <a:solidFill>
                  <a:schemeClr val="tx1"/>
                </a:solidFill>
              </a:rPr>
              <a:t>Samia</a:t>
            </a:r>
            <a:r>
              <a:rPr lang="en-US" sz="2000" dirty="0" smtClean="0">
                <a:solidFill>
                  <a:schemeClr val="tx1"/>
                </a:solidFill>
              </a:rPr>
              <a:t> </a:t>
            </a:r>
            <a:r>
              <a:rPr lang="en-US" sz="2000" dirty="0" err="1" smtClean="0">
                <a:solidFill>
                  <a:schemeClr val="tx1"/>
                </a:solidFill>
              </a:rPr>
              <a:t>Gumaa</a:t>
            </a:r>
            <a:r>
              <a:rPr lang="en-US" sz="2000" dirty="0" smtClean="0">
                <a:solidFill>
                  <a:schemeClr val="tx1"/>
                </a:solidFill>
              </a:rPr>
              <a:t> </a:t>
            </a:r>
            <a:r>
              <a:rPr lang="en-US" sz="2000" dirty="0" smtClean="0">
                <a:solidFill>
                  <a:schemeClr val="tx1"/>
                </a:solidFill>
              </a:rPr>
              <a:t>who later became a Professor in the department.</a:t>
            </a:r>
          </a:p>
          <a:p>
            <a:endParaRPr lang="en-US" sz="2000" dirty="0">
              <a:solidFill>
                <a:schemeClr val="tx1"/>
              </a:solidFill>
            </a:endParaRPr>
          </a:p>
        </p:txBody>
      </p:sp>
    </p:spTree>
    <p:extLst>
      <p:ext uri="{BB962C8B-B14F-4D97-AF65-F5344CB8AC3E}">
        <p14:creationId xmlns:p14="http://schemas.microsoft.com/office/powerpoint/2010/main" val="1454840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6" name="Content Placeholder 2"/>
          <p:cNvSpPr txBox="1">
            <a:spLocks/>
          </p:cNvSpPr>
          <p:nvPr/>
        </p:nvSpPr>
        <p:spPr>
          <a:xfrm>
            <a:off x="457200" y="2667000"/>
            <a:ext cx="8229600" cy="32766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r>
              <a:rPr lang="en-US" sz="2000" b="1" dirty="0">
                <a:solidFill>
                  <a:schemeClr val="tx1"/>
                </a:solidFill>
              </a:rPr>
              <a:t>Mahgoub 1964</a:t>
            </a:r>
            <a:r>
              <a:rPr lang="en-US" sz="2000" dirty="0">
                <a:solidFill>
                  <a:schemeClr val="tx1"/>
                </a:solidFill>
              </a:rPr>
              <a:t> </a:t>
            </a:r>
            <a:endParaRPr lang="en-US" sz="2000" dirty="0" smtClean="0">
              <a:solidFill>
                <a:schemeClr val="tx1"/>
              </a:solidFill>
            </a:endParaRPr>
          </a:p>
          <a:p>
            <a:pPr marL="114300" indent="0">
              <a:buNone/>
            </a:pPr>
            <a:endParaRPr lang="en-US" sz="2000" dirty="0" smtClean="0">
              <a:solidFill>
                <a:schemeClr val="tx1"/>
              </a:solidFill>
            </a:endParaRPr>
          </a:p>
          <a:p>
            <a:r>
              <a:rPr lang="en-US" sz="2000" dirty="0" smtClean="0">
                <a:solidFill>
                  <a:schemeClr val="tx1"/>
                </a:solidFill>
              </a:rPr>
              <a:t>published </a:t>
            </a:r>
            <a:r>
              <a:rPr lang="en-US" sz="2000" dirty="0">
                <a:solidFill>
                  <a:schemeClr val="tx1"/>
                </a:solidFill>
              </a:rPr>
              <a:t>for the first time an article on the serological diagnosis of mycetoma. </a:t>
            </a:r>
            <a:endParaRPr lang="en-US" sz="2000" dirty="0" smtClean="0">
              <a:solidFill>
                <a:schemeClr val="tx1"/>
              </a:solidFill>
            </a:endParaRPr>
          </a:p>
          <a:p>
            <a:endParaRPr lang="en-US" sz="2000" dirty="0">
              <a:solidFill>
                <a:schemeClr val="tx1"/>
              </a:solidFill>
            </a:endParaRPr>
          </a:p>
          <a:p>
            <a:r>
              <a:rPr lang="en-US" sz="2000" dirty="0" smtClean="0">
                <a:solidFill>
                  <a:schemeClr val="tx1"/>
                </a:solidFill>
              </a:rPr>
              <a:t>He </a:t>
            </a:r>
            <a:r>
              <a:rPr lang="en-US" sz="2000" dirty="0">
                <a:solidFill>
                  <a:schemeClr val="tx1"/>
                </a:solidFill>
              </a:rPr>
              <a:t>also obtained a Ph.D. (1965)  on </a:t>
            </a:r>
            <a:r>
              <a:rPr lang="en-US" sz="2000" dirty="0" err="1">
                <a:solidFill>
                  <a:schemeClr val="tx1"/>
                </a:solidFill>
              </a:rPr>
              <a:t>Mycotic</a:t>
            </a:r>
            <a:r>
              <a:rPr lang="en-US" sz="2000" dirty="0">
                <a:solidFill>
                  <a:schemeClr val="tx1"/>
                </a:solidFill>
              </a:rPr>
              <a:t> Infections in the Sudan, the major part of which was a mycological and serological study of mycetoma.</a:t>
            </a:r>
          </a:p>
          <a:p>
            <a:endParaRPr lang="en-US" sz="2000" dirty="0">
              <a:solidFill>
                <a:schemeClr val="tx1"/>
              </a:solidFill>
            </a:endParaRPr>
          </a:p>
        </p:txBody>
      </p:sp>
      <p:sp>
        <p:nvSpPr>
          <p:cNvPr id="7" name="Title 1"/>
          <p:cNvSpPr txBox="1">
            <a:spLocks/>
          </p:cNvSpPr>
          <p:nvPr/>
        </p:nvSpPr>
        <p:spPr>
          <a:xfrm>
            <a:off x="471055" y="533399"/>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800" cap="none" dirty="0" smtClean="0">
                <a:solidFill>
                  <a:schemeClr val="tx1"/>
                </a:solidFill>
              </a:rPr>
              <a:t>More Recent Workers on Mycetoma</a:t>
            </a:r>
            <a:endParaRPr lang="en-US" sz="2800" cap="none" dirty="0">
              <a:solidFill>
                <a:schemeClr val="tx1"/>
              </a:solidFill>
            </a:endParaRPr>
          </a:p>
        </p:txBody>
      </p:sp>
    </p:spTree>
    <p:extLst>
      <p:ext uri="{BB962C8B-B14F-4D97-AF65-F5344CB8AC3E}">
        <p14:creationId xmlns:p14="http://schemas.microsoft.com/office/powerpoint/2010/main" val="2201850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7" name="Title 1"/>
          <p:cNvSpPr txBox="1">
            <a:spLocks/>
          </p:cNvSpPr>
          <p:nvPr/>
        </p:nvSpPr>
        <p:spPr>
          <a:xfrm>
            <a:off x="471055" y="533399"/>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800" cap="none" dirty="0" smtClean="0">
                <a:solidFill>
                  <a:schemeClr val="tx1"/>
                </a:solidFill>
              </a:rPr>
              <a:t>More Recent Workers on Mycetoma</a:t>
            </a:r>
            <a:endParaRPr lang="en-US" sz="2800" cap="none" dirty="0">
              <a:solidFill>
                <a:schemeClr val="tx1"/>
              </a:solidFill>
            </a:endParaRPr>
          </a:p>
        </p:txBody>
      </p:sp>
      <p:sp>
        <p:nvSpPr>
          <p:cNvPr id="8" name="Content Placeholder 2"/>
          <p:cNvSpPr txBox="1">
            <a:spLocks/>
          </p:cNvSpPr>
          <p:nvPr/>
        </p:nvSpPr>
        <p:spPr>
          <a:xfrm>
            <a:off x="522909" y="2285999"/>
            <a:ext cx="8229600" cy="4373563"/>
          </a:xfrm>
          <a:prstGeom prst="rect">
            <a:avLst/>
          </a:prstGeom>
        </p:spPr>
        <p:txBody>
          <a:bodyPr vert="horz" lIns="91440" tIns="45720" rIns="91440" bIns="45720" rtlCol="0">
            <a:normAutofit fontScale="92500" lnSpcReduction="10000"/>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endParaRPr lang="en-US" sz="2000" dirty="0" smtClean="0">
              <a:solidFill>
                <a:schemeClr val="tx1"/>
              </a:solidFill>
            </a:endParaRPr>
          </a:p>
          <a:p>
            <a:pPr marL="114300" indent="0">
              <a:buNone/>
            </a:pPr>
            <a:endParaRPr lang="en-US" sz="2000" dirty="0">
              <a:solidFill>
                <a:schemeClr val="tx1"/>
              </a:solidFill>
            </a:endParaRPr>
          </a:p>
          <a:p>
            <a:pPr marL="114300" indent="0">
              <a:buNone/>
            </a:pPr>
            <a:r>
              <a:rPr lang="en-US" sz="2000" b="1" dirty="0" smtClean="0">
                <a:solidFill>
                  <a:schemeClr val="tx1"/>
                </a:solidFill>
              </a:rPr>
              <a:t> </a:t>
            </a:r>
            <a:r>
              <a:rPr lang="en-US" sz="2000" b="1" dirty="0">
                <a:solidFill>
                  <a:schemeClr val="tx1"/>
                </a:solidFill>
              </a:rPr>
              <a:t> </a:t>
            </a:r>
            <a:r>
              <a:rPr lang="en-US" sz="2000" b="1" dirty="0" smtClean="0">
                <a:solidFill>
                  <a:schemeClr val="tx1"/>
                </a:solidFill>
              </a:rPr>
              <a:t>  The </a:t>
            </a:r>
            <a:r>
              <a:rPr lang="en-US" sz="2000" b="1" dirty="0" smtClean="0">
                <a:solidFill>
                  <a:schemeClr val="tx1"/>
                </a:solidFill>
              </a:rPr>
              <a:t>Mycetoma Research Centre</a:t>
            </a:r>
          </a:p>
          <a:p>
            <a:pPr marL="114300" indent="0">
              <a:buNone/>
            </a:pPr>
            <a:endParaRPr lang="en-US" sz="2000" b="1" dirty="0" smtClean="0">
              <a:solidFill>
                <a:schemeClr val="tx1"/>
              </a:solidFill>
            </a:endParaRPr>
          </a:p>
          <a:p>
            <a:r>
              <a:rPr lang="en-US" sz="2000" dirty="0" smtClean="0">
                <a:solidFill>
                  <a:schemeClr val="tx1"/>
                </a:solidFill>
              </a:rPr>
              <a:t>In </a:t>
            </a:r>
            <a:r>
              <a:rPr lang="en-US" sz="2000" dirty="0">
                <a:solidFill>
                  <a:schemeClr val="tx1"/>
                </a:solidFill>
              </a:rPr>
              <a:t>1991 a Mycetoma Research Center was established by Professor Ahmed Hassan Fahal at Soba University Hospital of the University of Khartoum. </a:t>
            </a:r>
            <a:endParaRPr lang="en-US" sz="2000" dirty="0" smtClean="0">
              <a:solidFill>
                <a:schemeClr val="tx1"/>
              </a:solidFill>
            </a:endParaRPr>
          </a:p>
          <a:p>
            <a:endParaRPr lang="en-US" sz="2000" dirty="0" smtClean="0">
              <a:solidFill>
                <a:schemeClr val="tx1"/>
              </a:solidFill>
            </a:endParaRPr>
          </a:p>
          <a:p>
            <a:r>
              <a:rPr lang="en-US" sz="2000" dirty="0" smtClean="0">
                <a:solidFill>
                  <a:schemeClr val="tx1"/>
                </a:solidFill>
              </a:rPr>
              <a:t>Professor </a:t>
            </a:r>
            <a:r>
              <a:rPr lang="en-US" sz="2000" dirty="0">
                <a:solidFill>
                  <a:schemeClr val="tx1"/>
                </a:solidFill>
              </a:rPr>
              <a:t>Fahal, known for his meticulous attention to detail, established wards and a laboratory in the center. </a:t>
            </a:r>
            <a:endParaRPr lang="en-US" sz="2000" dirty="0" smtClean="0">
              <a:solidFill>
                <a:schemeClr val="tx1"/>
              </a:solidFill>
            </a:endParaRPr>
          </a:p>
          <a:p>
            <a:endParaRPr lang="en-US" sz="2000" dirty="0">
              <a:solidFill>
                <a:schemeClr val="tx1"/>
              </a:solidFill>
            </a:endParaRPr>
          </a:p>
          <a:p>
            <a:r>
              <a:rPr lang="en-US" sz="2000" dirty="0">
                <a:solidFill>
                  <a:schemeClr val="tx1"/>
                </a:solidFill>
              </a:rPr>
              <a:t>I was working closely with Prof Fahal in his Research </a:t>
            </a:r>
            <a:r>
              <a:rPr lang="en-US" sz="2000" dirty="0" smtClean="0">
                <a:solidFill>
                  <a:schemeClr val="tx1"/>
                </a:solidFill>
              </a:rPr>
              <a:t>Center</a:t>
            </a:r>
          </a:p>
          <a:p>
            <a:endParaRPr lang="en-US" sz="2000" dirty="0">
              <a:solidFill>
                <a:schemeClr val="tx1"/>
              </a:solidFill>
            </a:endParaRPr>
          </a:p>
          <a:p>
            <a:pPr marL="114300" indent="0">
              <a:buNone/>
            </a:pPr>
            <a:r>
              <a:rPr lang="en-US" sz="2000" dirty="0" smtClean="0">
                <a:solidFill>
                  <a:schemeClr val="tx1"/>
                </a:solidFill>
              </a:rPr>
              <a:t> </a:t>
            </a:r>
            <a:endParaRPr lang="en-US" sz="2000" dirty="0">
              <a:solidFill>
                <a:schemeClr val="tx1"/>
              </a:solidFill>
            </a:endParaRPr>
          </a:p>
        </p:txBody>
      </p:sp>
    </p:spTree>
    <p:extLst>
      <p:ext uri="{BB962C8B-B14F-4D97-AF65-F5344CB8AC3E}">
        <p14:creationId xmlns:p14="http://schemas.microsoft.com/office/powerpoint/2010/main" val="3663257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7" name="Title 1"/>
          <p:cNvSpPr txBox="1">
            <a:spLocks/>
          </p:cNvSpPr>
          <p:nvPr/>
        </p:nvSpPr>
        <p:spPr>
          <a:xfrm>
            <a:off x="471055" y="533399"/>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800" cap="none" dirty="0" smtClean="0">
                <a:solidFill>
                  <a:schemeClr val="tx1"/>
                </a:solidFill>
              </a:rPr>
              <a:t>More Recent Workers on Mycetoma</a:t>
            </a:r>
            <a:endParaRPr lang="en-US" sz="2800" cap="none" dirty="0">
              <a:solidFill>
                <a:schemeClr val="tx1"/>
              </a:solidFill>
            </a:endParaRPr>
          </a:p>
        </p:txBody>
      </p:sp>
      <p:sp>
        <p:nvSpPr>
          <p:cNvPr id="8" name="Content Placeholder 2"/>
          <p:cNvSpPr txBox="1">
            <a:spLocks/>
          </p:cNvSpPr>
          <p:nvPr/>
        </p:nvSpPr>
        <p:spPr>
          <a:xfrm>
            <a:off x="522909" y="2285999"/>
            <a:ext cx="8229600" cy="43735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endParaRPr lang="en-US" sz="2000" dirty="0" smtClean="0">
              <a:solidFill>
                <a:schemeClr val="tx1"/>
              </a:solidFill>
            </a:endParaRPr>
          </a:p>
          <a:p>
            <a:pPr marL="114300" indent="0">
              <a:buNone/>
            </a:pPr>
            <a:endParaRPr lang="en-US" sz="2000" dirty="0">
              <a:solidFill>
                <a:schemeClr val="tx1"/>
              </a:solidFill>
            </a:endParaRPr>
          </a:p>
          <a:p>
            <a:pPr marL="114300" indent="0">
              <a:buNone/>
            </a:pPr>
            <a:r>
              <a:rPr lang="en-US" sz="2000" b="1" dirty="0" smtClean="0">
                <a:solidFill>
                  <a:schemeClr val="tx1"/>
                </a:solidFill>
              </a:rPr>
              <a:t> Mycetoma Research Centre</a:t>
            </a:r>
          </a:p>
          <a:p>
            <a:pPr marL="114300" indent="0">
              <a:buNone/>
            </a:pPr>
            <a:endParaRPr lang="en-US" sz="2000" b="1" dirty="0" smtClean="0">
              <a:solidFill>
                <a:schemeClr val="tx1"/>
              </a:solidFill>
            </a:endParaRPr>
          </a:p>
          <a:p>
            <a:r>
              <a:rPr lang="en-US" sz="1800" dirty="0" smtClean="0">
                <a:solidFill>
                  <a:schemeClr val="tx1"/>
                </a:solidFill>
              </a:rPr>
              <a:t>The </a:t>
            </a:r>
            <a:r>
              <a:rPr lang="en-US" sz="1800" dirty="0">
                <a:solidFill>
                  <a:schemeClr val="tx1"/>
                </a:solidFill>
              </a:rPr>
              <a:t>research included epidemiology, new diagnostic procedures and treatment modalities. </a:t>
            </a:r>
            <a:endParaRPr lang="en-US" sz="1800" dirty="0" smtClean="0">
              <a:solidFill>
                <a:schemeClr val="tx1"/>
              </a:solidFill>
            </a:endParaRPr>
          </a:p>
          <a:p>
            <a:endParaRPr lang="en-US" sz="1800" dirty="0">
              <a:solidFill>
                <a:schemeClr val="tx1"/>
              </a:solidFill>
            </a:endParaRPr>
          </a:p>
          <a:p>
            <a:r>
              <a:rPr lang="en-US" sz="1800" dirty="0" smtClean="0">
                <a:solidFill>
                  <a:schemeClr val="tx1"/>
                </a:solidFill>
              </a:rPr>
              <a:t>New </a:t>
            </a:r>
            <a:r>
              <a:rPr lang="en-US" sz="1800" dirty="0">
                <a:solidFill>
                  <a:schemeClr val="tx1"/>
                </a:solidFill>
              </a:rPr>
              <a:t>strains of </a:t>
            </a:r>
            <a:r>
              <a:rPr lang="en-US" sz="1800" i="1" dirty="0" smtClean="0">
                <a:solidFill>
                  <a:schemeClr val="tx1"/>
                </a:solidFill>
              </a:rPr>
              <a:t>S. somaliensis</a:t>
            </a:r>
            <a:r>
              <a:rPr lang="en-US" sz="1800" dirty="0" smtClean="0">
                <a:solidFill>
                  <a:schemeClr val="tx1"/>
                </a:solidFill>
              </a:rPr>
              <a:t> </a:t>
            </a:r>
            <a:r>
              <a:rPr lang="en-US" sz="1800" dirty="0">
                <a:solidFill>
                  <a:schemeClr val="tx1"/>
                </a:solidFill>
              </a:rPr>
              <a:t>were discovered. This was in collaboration with Professor </a:t>
            </a:r>
            <a:r>
              <a:rPr lang="en-US" sz="1800" dirty="0" smtClean="0">
                <a:solidFill>
                  <a:schemeClr val="tx1"/>
                </a:solidFill>
              </a:rPr>
              <a:t>M. </a:t>
            </a:r>
            <a:r>
              <a:rPr lang="en-US" sz="1800" dirty="0" err="1">
                <a:solidFill>
                  <a:schemeClr val="tx1"/>
                </a:solidFill>
              </a:rPr>
              <a:t>Goodfellow</a:t>
            </a:r>
            <a:r>
              <a:rPr lang="en-US" sz="1800" dirty="0">
                <a:solidFill>
                  <a:schemeClr val="tx1"/>
                </a:solidFill>
              </a:rPr>
              <a:t> of the University of Newcastle</a:t>
            </a:r>
            <a:r>
              <a:rPr lang="en-US" sz="2000" dirty="0">
                <a:solidFill>
                  <a:schemeClr val="tx1"/>
                </a:solidFill>
              </a:rPr>
              <a:t>. </a:t>
            </a:r>
          </a:p>
        </p:txBody>
      </p:sp>
    </p:spTree>
    <p:extLst>
      <p:ext uri="{BB962C8B-B14F-4D97-AF65-F5344CB8AC3E}">
        <p14:creationId xmlns:p14="http://schemas.microsoft.com/office/powerpoint/2010/main" val="1615919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7" name="Title 1"/>
          <p:cNvSpPr txBox="1">
            <a:spLocks/>
          </p:cNvSpPr>
          <p:nvPr/>
        </p:nvSpPr>
        <p:spPr>
          <a:xfrm>
            <a:off x="471055" y="533399"/>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800" cap="none" dirty="0" smtClean="0">
                <a:solidFill>
                  <a:schemeClr val="tx1"/>
                </a:solidFill>
              </a:rPr>
              <a:t>More Recent Workers on Mycetoma</a:t>
            </a:r>
            <a:endParaRPr lang="en-US" sz="2800" cap="none" dirty="0">
              <a:solidFill>
                <a:schemeClr val="tx1"/>
              </a:solidFill>
            </a:endParaRPr>
          </a:p>
        </p:txBody>
      </p:sp>
      <p:sp>
        <p:nvSpPr>
          <p:cNvPr id="6" name="Title 1"/>
          <p:cNvSpPr txBox="1">
            <a:spLocks/>
          </p:cNvSpPr>
          <p:nvPr/>
        </p:nvSpPr>
        <p:spPr>
          <a:xfrm>
            <a:off x="523009" y="2667000"/>
            <a:ext cx="8402782"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dirty="0" smtClean="0"/>
              <a:t>More recent workers on mycetoma: Collaboration between Britain and Sudan</a:t>
            </a:r>
            <a:endParaRPr lang="en-US" sz="2400" dirty="0"/>
          </a:p>
        </p:txBody>
      </p:sp>
      <p:sp>
        <p:nvSpPr>
          <p:cNvPr id="9" name="Content Placeholder 2"/>
          <p:cNvSpPr txBox="1">
            <a:spLocks/>
          </p:cNvSpPr>
          <p:nvPr/>
        </p:nvSpPr>
        <p:spPr>
          <a:xfrm>
            <a:off x="304800" y="19812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10"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11" name="Content Placeholder 2"/>
          <p:cNvSpPr txBox="1">
            <a:spLocks/>
          </p:cNvSpPr>
          <p:nvPr/>
        </p:nvSpPr>
        <p:spPr>
          <a:xfrm>
            <a:off x="471055" y="2819400"/>
            <a:ext cx="8229600" cy="355838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algn="just"/>
            <a:r>
              <a:rPr lang="en-US" sz="1800" dirty="0">
                <a:solidFill>
                  <a:schemeClr val="tx1"/>
                </a:solidFill>
              </a:rPr>
              <a:t>Nine strains isolated from mycetoma patients and labeled as </a:t>
            </a:r>
            <a:r>
              <a:rPr lang="en-US" sz="1800" i="1" dirty="0">
                <a:solidFill>
                  <a:schemeClr val="tx1"/>
                </a:solidFill>
              </a:rPr>
              <a:t>Streptomyces somaliensis</a:t>
            </a:r>
            <a:r>
              <a:rPr lang="en-US" sz="1800" dirty="0">
                <a:solidFill>
                  <a:schemeClr val="tx1"/>
                </a:solidFill>
              </a:rPr>
              <a:t> were the subject of a </a:t>
            </a:r>
            <a:r>
              <a:rPr lang="en-US" sz="1800" dirty="0" err="1">
                <a:solidFill>
                  <a:schemeClr val="tx1"/>
                </a:solidFill>
              </a:rPr>
              <a:t>polyphasic</a:t>
            </a:r>
            <a:r>
              <a:rPr lang="en-US" sz="1800" dirty="0">
                <a:solidFill>
                  <a:schemeClr val="tx1"/>
                </a:solidFill>
              </a:rPr>
              <a:t> taxonomic study. </a:t>
            </a:r>
            <a:endParaRPr lang="en-US" sz="1800" dirty="0" smtClean="0">
              <a:solidFill>
                <a:schemeClr val="tx1"/>
              </a:solidFill>
            </a:endParaRPr>
          </a:p>
          <a:p>
            <a:pPr algn="just"/>
            <a:endParaRPr lang="en-US" sz="1800" dirty="0">
              <a:solidFill>
                <a:schemeClr val="tx1"/>
              </a:solidFill>
            </a:endParaRPr>
          </a:p>
          <a:p>
            <a:pPr algn="just"/>
            <a:r>
              <a:rPr lang="en-US" sz="1800" dirty="0">
                <a:solidFill>
                  <a:schemeClr val="tx1"/>
                </a:solidFill>
              </a:rPr>
              <a:t>The organisms shared chemical markers consistent with their classification in the genus </a:t>
            </a:r>
            <a:r>
              <a:rPr lang="en-US" sz="1800" i="1" dirty="0">
                <a:solidFill>
                  <a:schemeClr val="tx1"/>
                </a:solidFill>
              </a:rPr>
              <a:t>Streptomyces</a:t>
            </a:r>
            <a:r>
              <a:rPr lang="en-US" sz="1800" dirty="0">
                <a:solidFill>
                  <a:schemeClr val="tx1"/>
                </a:solidFill>
              </a:rPr>
              <a:t> and formed two distinct monophyletic </a:t>
            </a:r>
            <a:r>
              <a:rPr lang="en-US" sz="1800" dirty="0" err="1">
                <a:solidFill>
                  <a:schemeClr val="tx1"/>
                </a:solidFill>
              </a:rPr>
              <a:t>subclades</a:t>
            </a:r>
            <a:r>
              <a:rPr lang="en-US" sz="1800" dirty="0">
                <a:solidFill>
                  <a:schemeClr val="tx1"/>
                </a:solidFill>
              </a:rPr>
              <a:t> in the </a:t>
            </a:r>
            <a:r>
              <a:rPr lang="en-US" sz="1800" i="1" dirty="0">
                <a:solidFill>
                  <a:schemeClr val="tx1"/>
                </a:solidFill>
              </a:rPr>
              <a:t>Streptomyces</a:t>
            </a:r>
            <a:r>
              <a:rPr lang="en-US" sz="1800" dirty="0">
                <a:solidFill>
                  <a:schemeClr val="tx1"/>
                </a:solidFill>
              </a:rPr>
              <a:t> 16S </a:t>
            </a:r>
            <a:r>
              <a:rPr lang="en-US" sz="1800" dirty="0" err="1">
                <a:solidFill>
                  <a:schemeClr val="tx1"/>
                </a:solidFill>
              </a:rPr>
              <a:t>rRNA</a:t>
            </a:r>
            <a:r>
              <a:rPr lang="en-US" sz="1800" dirty="0">
                <a:solidFill>
                  <a:schemeClr val="tx1"/>
                </a:solidFill>
              </a:rPr>
              <a:t> gene tree</a:t>
            </a:r>
            <a:r>
              <a:rPr lang="en-US" sz="1800" dirty="0" smtClean="0">
                <a:solidFill>
                  <a:schemeClr val="tx1"/>
                </a:solidFill>
              </a:rPr>
              <a:t>.</a:t>
            </a:r>
          </a:p>
          <a:p>
            <a:pPr algn="just"/>
            <a:r>
              <a:rPr lang="en-US" sz="1800" dirty="0" smtClean="0">
                <a:solidFill>
                  <a:schemeClr val="tx1"/>
                </a:solidFill>
              </a:rPr>
              <a:t>  </a:t>
            </a:r>
            <a:endParaRPr lang="en-US" sz="1800" dirty="0">
              <a:solidFill>
                <a:schemeClr val="tx1"/>
              </a:solidFill>
            </a:endParaRPr>
          </a:p>
          <a:p>
            <a:pPr algn="just"/>
            <a:r>
              <a:rPr lang="en-US" sz="1800" dirty="0">
                <a:solidFill>
                  <a:schemeClr val="tx1"/>
                </a:solidFill>
              </a:rPr>
              <a:t>A draft Genome Sequence of the human pathogen </a:t>
            </a:r>
            <a:r>
              <a:rPr lang="en-US" sz="1800" i="1" dirty="0" smtClean="0">
                <a:solidFill>
                  <a:schemeClr val="tx1"/>
                </a:solidFill>
              </a:rPr>
              <a:t>Streptomyces </a:t>
            </a:r>
            <a:r>
              <a:rPr lang="en-US" sz="1800" i="1" dirty="0" err="1" smtClean="0">
                <a:solidFill>
                  <a:schemeClr val="tx1"/>
                </a:solidFill>
              </a:rPr>
              <a:t>somalienses</a:t>
            </a:r>
            <a:r>
              <a:rPr lang="en-US" sz="1800" i="1" dirty="0">
                <a:solidFill>
                  <a:schemeClr val="tx1"/>
                </a:solidFill>
              </a:rPr>
              <a:t>,</a:t>
            </a:r>
            <a:r>
              <a:rPr lang="en-US" sz="1800" dirty="0">
                <a:solidFill>
                  <a:schemeClr val="tx1"/>
                </a:solidFill>
              </a:rPr>
              <a:t> a significant cause of Actinomycetoma was recently published by the same group.</a:t>
            </a:r>
          </a:p>
        </p:txBody>
      </p:sp>
      <p:sp>
        <p:nvSpPr>
          <p:cNvPr id="4" name="Rectangle 3"/>
          <p:cNvSpPr/>
          <p:nvPr/>
        </p:nvSpPr>
        <p:spPr>
          <a:xfrm>
            <a:off x="1143000" y="2216689"/>
            <a:ext cx="6553200" cy="400110"/>
          </a:xfrm>
          <a:prstGeom prst="rect">
            <a:avLst/>
          </a:prstGeom>
        </p:spPr>
        <p:txBody>
          <a:bodyPr wrap="square">
            <a:spAutoFit/>
          </a:bodyPr>
          <a:lstStyle/>
          <a:p>
            <a:pPr algn="ctr"/>
            <a:r>
              <a:rPr lang="en-US" sz="2000" dirty="0">
                <a:latin typeface="Arial" pitchFamily="34" charset="0"/>
                <a:ea typeface="+mj-ea"/>
                <a:cs typeface="+mj-cs"/>
              </a:rPr>
              <a:t>Collaboration between Britain and Sudan</a:t>
            </a:r>
          </a:p>
        </p:txBody>
      </p:sp>
    </p:spTree>
    <p:extLst>
      <p:ext uri="{BB962C8B-B14F-4D97-AF65-F5344CB8AC3E}">
        <p14:creationId xmlns:p14="http://schemas.microsoft.com/office/powerpoint/2010/main" val="2614027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7" name="Title 1"/>
          <p:cNvSpPr txBox="1">
            <a:spLocks/>
          </p:cNvSpPr>
          <p:nvPr/>
        </p:nvSpPr>
        <p:spPr>
          <a:xfrm>
            <a:off x="471055" y="533399"/>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800" cap="none" dirty="0" smtClean="0">
                <a:solidFill>
                  <a:schemeClr val="tx1"/>
                </a:solidFill>
              </a:rPr>
              <a:t>More Recent Workers on Mycetoma</a:t>
            </a:r>
            <a:endParaRPr lang="en-US" sz="2800" cap="none" dirty="0">
              <a:solidFill>
                <a:schemeClr val="tx1"/>
              </a:solidFill>
            </a:endParaRPr>
          </a:p>
        </p:txBody>
      </p:sp>
      <p:sp>
        <p:nvSpPr>
          <p:cNvPr id="6" name="Title 1"/>
          <p:cNvSpPr txBox="1">
            <a:spLocks/>
          </p:cNvSpPr>
          <p:nvPr/>
        </p:nvSpPr>
        <p:spPr>
          <a:xfrm>
            <a:off x="523009" y="2667000"/>
            <a:ext cx="8402782"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dirty="0" smtClean="0"/>
              <a:t>More recent workers on mycetoma: Collaboration between Britain and Sudan</a:t>
            </a:r>
            <a:endParaRPr lang="en-US" sz="2400" dirty="0"/>
          </a:p>
        </p:txBody>
      </p:sp>
      <p:sp>
        <p:nvSpPr>
          <p:cNvPr id="9" name="Content Placeholder 2"/>
          <p:cNvSpPr txBox="1">
            <a:spLocks/>
          </p:cNvSpPr>
          <p:nvPr/>
        </p:nvSpPr>
        <p:spPr>
          <a:xfrm>
            <a:off x="304800" y="19812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10"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4" name="Rectangle 3"/>
          <p:cNvSpPr/>
          <p:nvPr/>
        </p:nvSpPr>
        <p:spPr>
          <a:xfrm>
            <a:off x="1143000" y="2216689"/>
            <a:ext cx="6553200" cy="400110"/>
          </a:xfrm>
          <a:prstGeom prst="rect">
            <a:avLst/>
          </a:prstGeom>
        </p:spPr>
        <p:txBody>
          <a:bodyPr wrap="square">
            <a:spAutoFit/>
          </a:bodyPr>
          <a:lstStyle/>
          <a:p>
            <a:pPr algn="ctr"/>
            <a:r>
              <a:rPr lang="en-US" sz="2000" dirty="0">
                <a:latin typeface="Arial" pitchFamily="34" charset="0"/>
                <a:ea typeface="+mj-ea"/>
                <a:cs typeface="+mj-cs"/>
              </a:rPr>
              <a:t>Collaboration between </a:t>
            </a:r>
            <a:r>
              <a:rPr lang="en-US" sz="2000" dirty="0" smtClean="0">
                <a:latin typeface="Arial" pitchFamily="34" charset="0"/>
                <a:ea typeface="+mj-ea"/>
                <a:cs typeface="+mj-cs"/>
              </a:rPr>
              <a:t>the Netherland and </a:t>
            </a:r>
            <a:r>
              <a:rPr lang="en-US" sz="2000" dirty="0">
                <a:latin typeface="Arial" pitchFamily="34" charset="0"/>
                <a:ea typeface="+mj-ea"/>
                <a:cs typeface="+mj-cs"/>
              </a:rPr>
              <a:t>Sudan</a:t>
            </a:r>
          </a:p>
        </p:txBody>
      </p:sp>
      <p:sp>
        <p:nvSpPr>
          <p:cNvPr id="12" name="Content Placeholder 2"/>
          <p:cNvSpPr txBox="1">
            <a:spLocks/>
          </p:cNvSpPr>
          <p:nvPr/>
        </p:nvSpPr>
        <p:spPr>
          <a:xfrm>
            <a:off x="612963" y="3124200"/>
            <a:ext cx="8229600" cy="26670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1800" dirty="0">
                <a:solidFill>
                  <a:schemeClr val="tx1"/>
                </a:solidFill>
              </a:rPr>
              <a:t>The collaboration between the </a:t>
            </a:r>
            <a:r>
              <a:rPr lang="en-US" sz="1800" dirty="0" smtClean="0">
                <a:solidFill>
                  <a:schemeClr val="tx1"/>
                </a:solidFill>
              </a:rPr>
              <a:t>Mycetoma Research </a:t>
            </a:r>
            <a:r>
              <a:rPr lang="en-US" sz="1800" dirty="0">
                <a:solidFill>
                  <a:schemeClr val="tx1"/>
                </a:solidFill>
              </a:rPr>
              <a:t>Center and the Netherland was initiated by Prof Fahal and Dr. EE Zijlstra who was then a Visiting Lecturer at the IEND. </a:t>
            </a:r>
            <a:endParaRPr lang="en-US" sz="1800" dirty="0" smtClean="0">
              <a:solidFill>
                <a:schemeClr val="tx1"/>
              </a:solidFill>
            </a:endParaRPr>
          </a:p>
          <a:p>
            <a:endParaRPr lang="en-US" sz="1800" dirty="0">
              <a:solidFill>
                <a:schemeClr val="tx1"/>
              </a:solidFill>
            </a:endParaRPr>
          </a:p>
          <a:p>
            <a:r>
              <a:rPr lang="en-US" sz="1800" dirty="0">
                <a:solidFill>
                  <a:schemeClr val="tx1"/>
                </a:solidFill>
              </a:rPr>
              <a:t>He was supported by Professor H. </a:t>
            </a:r>
            <a:r>
              <a:rPr lang="en-US" sz="1800" dirty="0" err="1">
                <a:solidFill>
                  <a:schemeClr val="tx1"/>
                </a:solidFill>
              </a:rPr>
              <a:t>Verbrugh</a:t>
            </a:r>
            <a:r>
              <a:rPr lang="en-US" sz="1800" dirty="0">
                <a:solidFill>
                  <a:schemeClr val="tx1"/>
                </a:solidFill>
              </a:rPr>
              <a:t> and Professor van </a:t>
            </a:r>
            <a:r>
              <a:rPr lang="en-US" sz="1800" dirty="0" err="1">
                <a:solidFill>
                  <a:schemeClr val="tx1"/>
                </a:solidFill>
              </a:rPr>
              <a:t>Belkum</a:t>
            </a:r>
            <a:r>
              <a:rPr lang="en-US" sz="1800" dirty="0">
                <a:solidFill>
                  <a:schemeClr val="tx1"/>
                </a:solidFill>
              </a:rPr>
              <a:t> of the Department of Medical Microbiology and Infectious Diseases, Erasmus Medical Centre, Rotterdam University, The Netherlands. </a:t>
            </a:r>
          </a:p>
        </p:txBody>
      </p:sp>
    </p:spTree>
    <p:extLst>
      <p:ext uri="{BB962C8B-B14F-4D97-AF65-F5344CB8AC3E}">
        <p14:creationId xmlns:p14="http://schemas.microsoft.com/office/powerpoint/2010/main" val="2172787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7" name="Title 1"/>
          <p:cNvSpPr txBox="1">
            <a:spLocks/>
          </p:cNvSpPr>
          <p:nvPr/>
        </p:nvSpPr>
        <p:spPr>
          <a:xfrm>
            <a:off x="471055" y="533399"/>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800" cap="none" dirty="0" smtClean="0">
                <a:solidFill>
                  <a:schemeClr val="tx1"/>
                </a:solidFill>
              </a:rPr>
              <a:t>More Recent Workers on Mycetoma</a:t>
            </a:r>
            <a:endParaRPr lang="en-US" sz="2800" cap="none" dirty="0">
              <a:solidFill>
                <a:schemeClr val="tx1"/>
              </a:solidFill>
            </a:endParaRPr>
          </a:p>
        </p:txBody>
      </p:sp>
      <p:sp>
        <p:nvSpPr>
          <p:cNvPr id="6" name="Title 1"/>
          <p:cNvSpPr txBox="1">
            <a:spLocks/>
          </p:cNvSpPr>
          <p:nvPr/>
        </p:nvSpPr>
        <p:spPr>
          <a:xfrm>
            <a:off x="523009" y="2667000"/>
            <a:ext cx="8402782"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dirty="0" smtClean="0"/>
              <a:t>More recent workers on mycetoma: Collaboration between Britain and Sudan</a:t>
            </a:r>
            <a:endParaRPr lang="en-US" sz="2400" dirty="0"/>
          </a:p>
        </p:txBody>
      </p:sp>
      <p:sp>
        <p:nvSpPr>
          <p:cNvPr id="9" name="Content Placeholder 2"/>
          <p:cNvSpPr txBox="1">
            <a:spLocks/>
          </p:cNvSpPr>
          <p:nvPr/>
        </p:nvSpPr>
        <p:spPr>
          <a:xfrm>
            <a:off x="304800" y="19812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10"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4" name="Rectangle 3"/>
          <p:cNvSpPr/>
          <p:nvPr/>
        </p:nvSpPr>
        <p:spPr>
          <a:xfrm>
            <a:off x="1143000" y="2216689"/>
            <a:ext cx="6553200" cy="400110"/>
          </a:xfrm>
          <a:prstGeom prst="rect">
            <a:avLst/>
          </a:prstGeom>
        </p:spPr>
        <p:txBody>
          <a:bodyPr wrap="square">
            <a:spAutoFit/>
          </a:bodyPr>
          <a:lstStyle/>
          <a:p>
            <a:pPr algn="ctr"/>
            <a:r>
              <a:rPr lang="en-US" sz="2000" dirty="0">
                <a:latin typeface="Arial" pitchFamily="34" charset="0"/>
                <a:ea typeface="+mj-ea"/>
                <a:cs typeface="+mj-cs"/>
              </a:rPr>
              <a:t>Collaboration between </a:t>
            </a:r>
            <a:r>
              <a:rPr lang="en-US" sz="2000" dirty="0" smtClean="0">
                <a:latin typeface="Arial" pitchFamily="34" charset="0"/>
                <a:ea typeface="+mj-ea"/>
                <a:cs typeface="+mj-cs"/>
              </a:rPr>
              <a:t>the Netherland and </a:t>
            </a:r>
            <a:r>
              <a:rPr lang="en-US" sz="2000" dirty="0">
                <a:latin typeface="Arial" pitchFamily="34" charset="0"/>
                <a:ea typeface="+mj-ea"/>
                <a:cs typeface="+mj-cs"/>
              </a:rPr>
              <a:t>Sudan</a:t>
            </a:r>
          </a:p>
        </p:txBody>
      </p:sp>
      <p:sp>
        <p:nvSpPr>
          <p:cNvPr id="11" name="Content Placeholder 2"/>
          <p:cNvSpPr txBox="1">
            <a:spLocks/>
          </p:cNvSpPr>
          <p:nvPr/>
        </p:nvSpPr>
        <p:spPr>
          <a:xfrm>
            <a:off x="543791" y="2754709"/>
            <a:ext cx="8229600" cy="3798491"/>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1800" dirty="0">
                <a:solidFill>
                  <a:schemeClr val="tx1"/>
                </a:solidFill>
              </a:rPr>
              <a:t>Several projects that addressed various aspects of mycetoma were initiated. </a:t>
            </a:r>
            <a:endParaRPr lang="en-US" sz="1800" dirty="0" smtClean="0">
              <a:solidFill>
                <a:schemeClr val="tx1"/>
              </a:solidFill>
            </a:endParaRPr>
          </a:p>
          <a:p>
            <a:endParaRPr lang="en-US" sz="1800" dirty="0" smtClean="0">
              <a:solidFill>
                <a:schemeClr val="tx1"/>
              </a:solidFill>
            </a:endParaRPr>
          </a:p>
          <a:p>
            <a:r>
              <a:rPr lang="en-US" sz="1800" dirty="0" smtClean="0">
                <a:solidFill>
                  <a:schemeClr val="tx1"/>
                </a:solidFill>
              </a:rPr>
              <a:t>Dr</a:t>
            </a:r>
            <a:r>
              <a:rPr lang="en-US" sz="1800" dirty="0">
                <a:solidFill>
                  <a:schemeClr val="tx1"/>
                </a:solidFill>
              </a:rPr>
              <a:t>. A O Ahmed from Khartoum and Dr. van de Sandy from Rotterdam obtained their PhDs from Rotterdam University</a:t>
            </a:r>
            <a:r>
              <a:rPr lang="en-US" sz="1800" dirty="0" smtClean="0">
                <a:solidFill>
                  <a:schemeClr val="tx1"/>
                </a:solidFill>
              </a:rPr>
              <a:t>.</a:t>
            </a:r>
          </a:p>
          <a:p>
            <a:r>
              <a:rPr lang="en-US" sz="1800" dirty="0" smtClean="0">
                <a:solidFill>
                  <a:schemeClr val="tx1"/>
                </a:solidFill>
              </a:rPr>
              <a:t> </a:t>
            </a:r>
          </a:p>
          <a:p>
            <a:r>
              <a:rPr lang="en-US" sz="1800" dirty="0" smtClean="0">
                <a:solidFill>
                  <a:schemeClr val="tx1"/>
                </a:solidFill>
              </a:rPr>
              <a:t>They </a:t>
            </a:r>
            <a:r>
              <a:rPr lang="en-US" sz="1800" dirty="0">
                <a:solidFill>
                  <a:schemeClr val="tx1"/>
                </a:solidFill>
              </a:rPr>
              <a:t>are now leading scientists in molecular diagnosis and genetics of Eumycetoma. </a:t>
            </a:r>
            <a:endParaRPr lang="en-US" sz="1800" dirty="0" smtClean="0">
              <a:solidFill>
                <a:schemeClr val="tx1"/>
              </a:solidFill>
            </a:endParaRPr>
          </a:p>
          <a:p>
            <a:endParaRPr lang="en-US" sz="1800" dirty="0">
              <a:solidFill>
                <a:schemeClr val="tx1"/>
              </a:solidFill>
            </a:endParaRPr>
          </a:p>
          <a:p>
            <a:r>
              <a:rPr lang="en-US" sz="1800" dirty="0">
                <a:solidFill>
                  <a:schemeClr val="tx1"/>
                </a:solidFill>
              </a:rPr>
              <a:t>A third student is currently doing her PhD. </a:t>
            </a:r>
            <a:endParaRPr lang="en-US" sz="1800" dirty="0" smtClean="0">
              <a:solidFill>
                <a:schemeClr val="tx1"/>
              </a:solidFill>
            </a:endParaRPr>
          </a:p>
          <a:p>
            <a:endParaRPr lang="en-US" sz="1800" dirty="0" smtClean="0">
              <a:solidFill>
                <a:schemeClr val="tx1"/>
              </a:solidFill>
            </a:endParaRPr>
          </a:p>
        </p:txBody>
      </p:sp>
    </p:spTree>
    <p:extLst>
      <p:ext uri="{BB962C8B-B14F-4D97-AF65-F5344CB8AC3E}">
        <p14:creationId xmlns:p14="http://schemas.microsoft.com/office/powerpoint/2010/main" val="1395818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smtClean="0"/>
              <a:t/>
            </a:r>
            <a:br>
              <a:rPr lang="en-US" sz="2400" dirty="0" smtClean="0"/>
            </a:br>
            <a:endParaRPr lang="en-US" sz="2400" b="1"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7" name="Title 1"/>
          <p:cNvSpPr txBox="1">
            <a:spLocks/>
          </p:cNvSpPr>
          <p:nvPr/>
        </p:nvSpPr>
        <p:spPr>
          <a:xfrm>
            <a:off x="471055" y="533399"/>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800" cap="none" dirty="0" smtClean="0">
                <a:solidFill>
                  <a:schemeClr val="tx1"/>
                </a:solidFill>
              </a:rPr>
              <a:t>More Recent Workers on Mycetoma</a:t>
            </a:r>
            <a:endParaRPr lang="en-US" sz="2800" cap="none" dirty="0">
              <a:solidFill>
                <a:schemeClr val="tx1"/>
              </a:solidFill>
            </a:endParaRPr>
          </a:p>
        </p:txBody>
      </p:sp>
      <p:sp>
        <p:nvSpPr>
          <p:cNvPr id="6" name="Title 1"/>
          <p:cNvSpPr txBox="1">
            <a:spLocks/>
          </p:cNvSpPr>
          <p:nvPr/>
        </p:nvSpPr>
        <p:spPr>
          <a:xfrm>
            <a:off x="523009" y="2667000"/>
            <a:ext cx="8402782"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b="1" dirty="0" smtClean="0"/>
              <a:t>More recent workers on mycetoma: Collaboration between Britain and Sudan</a:t>
            </a:r>
            <a:endParaRPr lang="en-US" sz="2400" dirty="0"/>
          </a:p>
        </p:txBody>
      </p:sp>
      <p:sp>
        <p:nvSpPr>
          <p:cNvPr id="9" name="Content Placeholder 2"/>
          <p:cNvSpPr txBox="1">
            <a:spLocks/>
          </p:cNvSpPr>
          <p:nvPr/>
        </p:nvSpPr>
        <p:spPr>
          <a:xfrm>
            <a:off x="304800" y="19812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10"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4" name="Rectangle 3"/>
          <p:cNvSpPr/>
          <p:nvPr/>
        </p:nvSpPr>
        <p:spPr>
          <a:xfrm>
            <a:off x="1143000" y="2216689"/>
            <a:ext cx="6553200" cy="400110"/>
          </a:xfrm>
          <a:prstGeom prst="rect">
            <a:avLst/>
          </a:prstGeom>
        </p:spPr>
        <p:txBody>
          <a:bodyPr wrap="square">
            <a:spAutoFit/>
          </a:bodyPr>
          <a:lstStyle/>
          <a:p>
            <a:pPr algn="ctr"/>
            <a:r>
              <a:rPr lang="en-US" sz="2000" dirty="0">
                <a:latin typeface="Arial" pitchFamily="34" charset="0"/>
                <a:ea typeface="+mj-ea"/>
                <a:cs typeface="+mj-cs"/>
              </a:rPr>
              <a:t>Collaboration between </a:t>
            </a:r>
            <a:r>
              <a:rPr lang="en-US" sz="2000" dirty="0" smtClean="0">
                <a:latin typeface="Arial" pitchFamily="34" charset="0"/>
                <a:ea typeface="+mj-ea"/>
                <a:cs typeface="+mj-cs"/>
              </a:rPr>
              <a:t>the Netherland and </a:t>
            </a:r>
            <a:r>
              <a:rPr lang="en-US" sz="2000" dirty="0">
                <a:latin typeface="Arial" pitchFamily="34" charset="0"/>
                <a:ea typeface="+mj-ea"/>
                <a:cs typeface="+mj-cs"/>
              </a:rPr>
              <a:t>Sudan</a:t>
            </a:r>
          </a:p>
        </p:txBody>
      </p:sp>
      <p:sp>
        <p:nvSpPr>
          <p:cNvPr id="11" name="Content Placeholder 2"/>
          <p:cNvSpPr txBox="1">
            <a:spLocks/>
          </p:cNvSpPr>
          <p:nvPr/>
        </p:nvSpPr>
        <p:spPr>
          <a:xfrm>
            <a:off x="609600" y="3124200"/>
            <a:ext cx="8229600" cy="301347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1800" dirty="0">
                <a:solidFill>
                  <a:schemeClr val="tx1"/>
                </a:solidFill>
              </a:rPr>
              <a:t>The </a:t>
            </a:r>
            <a:r>
              <a:rPr lang="en-US" sz="1800" dirty="0">
                <a:solidFill>
                  <a:schemeClr val="tx1"/>
                </a:solidFill>
              </a:rPr>
              <a:t>collaboration had enabled several young scientists to be trained in Rotterdam and to transfer some modern technology to Sudan</a:t>
            </a:r>
            <a:r>
              <a:rPr lang="en-US" sz="1800" dirty="0">
                <a:solidFill>
                  <a:schemeClr val="tx1"/>
                </a:solidFill>
              </a:rPr>
              <a:t>.</a:t>
            </a:r>
            <a:r>
              <a:rPr lang="en-US" sz="1800" dirty="0">
                <a:solidFill>
                  <a:schemeClr val="tx1"/>
                </a:solidFill>
              </a:rPr>
              <a:t> </a:t>
            </a:r>
          </a:p>
          <a:p>
            <a:endParaRPr lang="en-US" sz="1800" dirty="0">
              <a:solidFill>
                <a:schemeClr val="tx1"/>
              </a:solidFill>
            </a:endParaRPr>
          </a:p>
          <a:p>
            <a:r>
              <a:rPr lang="en-US" dirty="0"/>
              <a:t>Twenty </a:t>
            </a:r>
            <a:r>
              <a:rPr lang="en-US" dirty="0"/>
              <a:t>four high </a:t>
            </a:r>
            <a:r>
              <a:rPr lang="en-US" sz="1800" dirty="0">
                <a:solidFill>
                  <a:schemeClr val="tx1"/>
                </a:solidFill>
              </a:rPr>
              <a:t>quality articles were published in high impact journals. </a:t>
            </a:r>
            <a:endParaRPr lang="en-US" sz="1800" dirty="0" smtClean="0">
              <a:solidFill>
                <a:schemeClr val="tx1"/>
              </a:solidFill>
            </a:endParaRPr>
          </a:p>
          <a:p>
            <a:endParaRPr lang="en-US" sz="1800" dirty="0">
              <a:solidFill>
                <a:schemeClr val="tx1"/>
              </a:solidFill>
            </a:endParaRPr>
          </a:p>
          <a:p>
            <a:r>
              <a:rPr lang="en-US" sz="1800" dirty="0" smtClean="0">
                <a:solidFill>
                  <a:schemeClr val="tx1"/>
                </a:solidFill>
              </a:rPr>
              <a:t>The </a:t>
            </a:r>
            <a:r>
              <a:rPr lang="en-US" sz="1800" dirty="0">
                <a:solidFill>
                  <a:schemeClr val="tx1"/>
                </a:solidFill>
              </a:rPr>
              <a:t>North-Sudan collaboration had enabled the Mycetoma Research Center to be one of a kind worldwide in patient management and mycetoma diagnosis.”</a:t>
            </a:r>
          </a:p>
          <a:p>
            <a:endParaRPr lang="en-US" sz="1800" dirty="0" smtClean="0">
              <a:solidFill>
                <a:schemeClr val="tx1"/>
              </a:solidFill>
            </a:endParaRPr>
          </a:p>
          <a:p>
            <a:endParaRPr lang="en-US" sz="1800" dirty="0">
              <a:solidFill>
                <a:schemeClr val="tx1"/>
              </a:solidFill>
            </a:endParaRPr>
          </a:p>
          <a:p>
            <a:pPr marL="114300" indent="0">
              <a:buNone/>
            </a:pPr>
            <a:endParaRPr lang="en-US" sz="1800" dirty="0">
              <a:solidFill>
                <a:schemeClr val="tx1"/>
              </a:solidFill>
            </a:endParaRPr>
          </a:p>
        </p:txBody>
      </p:sp>
      <p:sp>
        <p:nvSpPr>
          <p:cNvPr id="12" name="Content Placeholder 2"/>
          <p:cNvSpPr txBox="1">
            <a:spLocks/>
          </p:cNvSpPr>
          <p:nvPr/>
        </p:nvSpPr>
        <p:spPr>
          <a:xfrm>
            <a:off x="543791" y="3581400"/>
            <a:ext cx="8229600" cy="43735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dirty="0"/>
          </a:p>
        </p:txBody>
      </p:sp>
    </p:spTree>
    <p:extLst>
      <p:ext uri="{BB962C8B-B14F-4D97-AF65-F5344CB8AC3E}">
        <p14:creationId xmlns:p14="http://schemas.microsoft.com/office/powerpoint/2010/main" val="22216527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cap="none" dirty="0" smtClean="0">
                <a:solidFill>
                  <a:schemeClr val="tx1"/>
                </a:solidFill>
              </a:rPr>
              <a:t>Examining a female patient with </a:t>
            </a:r>
            <a:r>
              <a:rPr lang="en-US" sz="2400" i="1" cap="none" dirty="0" smtClean="0">
                <a:solidFill>
                  <a:schemeClr val="tx1"/>
                </a:solidFill>
              </a:rPr>
              <a:t>M. mycetomatis </a:t>
            </a:r>
            <a:r>
              <a:rPr lang="en-US" sz="2400" cap="none" dirty="0" smtClean="0">
                <a:solidFill>
                  <a:schemeClr val="tx1"/>
                </a:solidFill>
              </a:rPr>
              <a:t/>
            </a:r>
            <a:br>
              <a:rPr lang="en-US" sz="2400" cap="none" dirty="0" smtClean="0">
                <a:solidFill>
                  <a:schemeClr val="tx1"/>
                </a:solidFill>
              </a:rPr>
            </a:br>
            <a:r>
              <a:rPr lang="en-US" sz="2400" cap="none" dirty="0" smtClean="0">
                <a:solidFill>
                  <a:schemeClr val="tx1"/>
                </a:solidFill>
              </a:rPr>
              <a:t>in the hand at a village in Eastern </a:t>
            </a:r>
            <a:r>
              <a:rPr lang="en-US" sz="2400" cap="none" dirty="0" err="1" smtClean="0">
                <a:solidFill>
                  <a:schemeClr val="tx1"/>
                </a:solidFill>
              </a:rPr>
              <a:t>Sinnar</a:t>
            </a:r>
            <a:endParaRPr lang="en-US" sz="2400" cap="none" dirty="0">
              <a:solidFill>
                <a:schemeClr val="tx1"/>
              </a:solidFill>
            </a:endParaRPr>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5"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pic>
        <p:nvPicPr>
          <p:cNvPr id="7" name="Content Placeholder 3" descr="DSC00600"/>
          <p:cNvPicPr>
            <a:picLocks/>
          </p:cNvPicPr>
          <p:nvPr/>
        </p:nvPicPr>
        <p:blipFill>
          <a:blip r:embed="rId2"/>
          <a:stretch>
            <a:fillRect/>
          </a:stretch>
        </p:blipFill>
        <p:spPr bwMode="auto">
          <a:xfrm>
            <a:off x="1468582" y="2104663"/>
            <a:ext cx="5831417" cy="4373563"/>
          </a:xfrm>
          <a:prstGeom prst="rect">
            <a:avLst/>
          </a:prstGeom>
          <a:noFill/>
          <a:ln w="9525">
            <a:noFill/>
            <a:miter lim="800000"/>
            <a:headEnd/>
            <a:tailEnd/>
          </a:ln>
        </p:spPr>
      </p:pic>
    </p:spTree>
    <p:extLst>
      <p:ext uri="{BB962C8B-B14F-4D97-AF65-F5344CB8AC3E}">
        <p14:creationId xmlns:p14="http://schemas.microsoft.com/office/powerpoint/2010/main" val="2521071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cap="none" dirty="0" smtClean="0">
                <a:solidFill>
                  <a:schemeClr val="tx1"/>
                </a:solidFill>
              </a:rPr>
              <a:t>Mycetoma In The White Nile</a:t>
            </a:r>
            <a:endParaRPr lang="en-US" sz="2400" cap="none"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30382" y="2667000"/>
            <a:ext cx="7675418" cy="32766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a:solidFill>
                  <a:schemeClr val="tx1"/>
                </a:solidFill>
              </a:rPr>
              <a:t>Prof Fahal discovered a focus of </a:t>
            </a:r>
            <a:r>
              <a:rPr lang="en-US" sz="2000" dirty="0" smtClean="0">
                <a:solidFill>
                  <a:schemeClr val="tx1"/>
                </a:solidFill>
              </a:rPr>
              <a:t>M. </a:t>
            </a:r>
            <a:r>
              <a:rPr lang="en-US" sz="2000" dirty="0">
                <a:solidFill>
                  <a:schemeClr val="tx1"/>
                </a:solidFill>
              </a:rPr>
              <a:t>mycetomatis </a:t>
            </a:r>
            <a:r>
              <a:rPr lang="en-US" sz="2000" dirty="0" smtClean="0">
                <a:solidFill>
                  <a:schemeClr val="tx1"/>
                </a:solidFill>
              </a:rPr>
              <a:t>eumycetoma </a:t>
            </a:r>
            <a:r>
              <a:rPr lang="en-US" sz="2000" dirty="0" smtClean="0">
                <a:solidFill>
                  <a:schemeClr val="tx1"/>
                </a:solidFill>
              </a:rPr>
              <a:t>in </a:t>
            </a:r>
            <a:r>
              <a:rPr lang="en-US" sz="2000" dirty="0">
                <a:solidFill>
                  <a:schemeClr val="tx1"/>
                </a:solidFill>
              </a:rPr>
              <a:t>the White Nile State about </a:t>
            </a:r>
            <a:r>
              <a:rPr lang="en-US" sz="2000" dirty="0" smtClean="0">
                <a:solidFill>
                  <a:schemeClr val="tx1"/>
                </a:solidFill>
              </a:rPr>
              <a:t> 250 </a:t>
            </a:r>
            <a:r>
              <a:rPr lang="en-US" sz="2000" dirty="0">
                <a:solidFill>
                  <a:schemeClr val="tx1"/>
                </a:solidFill>
              </a:rPr>
              <a:t>Km south of </a:t>
            </a:r>
            <a:r>
              <a:rPr lang="en-US" sz="2000" dirty="0" smtClean="0">
                <a:solidFill>
                  <a:schemeClr val="tx1"/>
                </a:solidFill>
              </a:rPr>
              <a:t>Khartoum</a:t>
            </a:r>
          </a:p>
          <a:p>
            <a:endParaRPr lang="en-US" sz="2000" dirty="0">
              <a:solidFill>
                <a:schemeClr val="tx1"/>
              </a:solidFill>
            </a:endParaRPr>
          </a:p>
          <a:p>
            <a:r>
              <a:rPr lang="en-US" sz="2000" dirty="0">
                <a:solidFill>
                  <a:schemeClr val="tx1"/>
                </a:solidFill>
              </a:rPr>
              <a:t>He established a </a:t>
            </a:r>
            <a:r>
              <a:rPr lang="en-US" sz="2000" dirty="0" smtClean="0">
                <a:solidFill>
                  <a:schemeClr val="tx1"/>
                </a:solidFill>
              </a:rPr>
              <a:t>clinic and </a:t>
            </a:r>
            <a:r>
              <a:rPr lang="en-US" sz="2000" dirty="0">
                <a:solidFill>
                  <a:schemeClr val="tx1"/>
                </a:solidFill>
              </a:rPr>
              <a:t>surgical theater in one of the villages</a:t>
            </a:r>
          </a:p>
          <a:p>
            <a:endParaRPr lang="en-US" sz="2000" dirty="0" smtClean="0">
              <a:solidFill>
                <a:schemeClr val="tx1"/>
              </a:solidFill>
            </a:endParaRPr>
          </a:p>
          <a:p>
            <a:r>
              <a:rPr lang="en-US" sz="2000" dirty="0" smtClean="0">
                <a:solidFill>
                  <a:schemeClr val="tx1"/>
                </a:solidFill>
              </a:rPr>
              <a:t>70 patients were surgically treated </a:t>
            </a:r>
          </a:p>
          <a:p>
            <a:endParaRPr lang="en-US" sz="2000" dirty="0">
              <a:solidFill>
                <a:schemeClr val="tx1"/>
              </a:solidFill>
            </a:endParaRPr>
          </a:p>
          <a:p>
            <a:r>
              <a:rPr lang="en-US" sz="2000" dirty="0" smtClean="0">
                <a:solidFill>
                  <a:schemeClr val="tx1"/>
                </a:solidFill>
              </a:rPr>
              <a:t>All </a:t>
            </a:r>
            <a:r>
              <a:rPr lang="en-US" sz="2000" dirty="0">
                <a:solidFill>
                  <a:schemeClr val="tx1"/>
                </a:solidFill>
              </a:rPr>
              <a:t>biopsies were reported by my lab in Khartoum</a:t>
            </a:r>
          </a:p>
        </p:txBody>
      </p:sp>
    </p:spTree>
    <p:extLst>
      <p:ext uri="{BB962C8B-B14F-4D97-AF65-F5344CB8AC3E}">
        <p14:creationId xmlns:p14="http://schemas.microsoft.com/office/powerpoint/2010/main" val="3374281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eaLnBrk="1" hangingPunct="1"/>
            <a:r>
              <a:rPr lang="en-US" sz="2400" cap="none" dirty="0" smtClean="0">
                <a:solidFill>
                  <a:srgbClr val="000000"/>
                </a:solidFill>
                <a:latin typeface="Arial" pitchFamily="34" charset="0"/>
                <a:cs typeface="Arial" pitchFamily="34" charset="0"/>
              </a:rPr>
              <a:t>Main Agents Causing Mycetoma </a:t>
            </a:r>
            <a:br>
              <a:rPr lang="en-US" sz="2400" cap="none" dirty="0" smtClean="0">
                <a:solidFill>
                  <a:srgbClr val="000000"/>
                </a:solidFill>
                <a:latin typeface="Arial" pitchFamily="34" charset="0"/>
                <a:cs typeface="Arial" pitchFamily="34" charset="0"/>
              </a:rPr>
            </a:br>
            <a:r>
              <a:rPr lang="en-US" sz="2400" cap="none" dirty="0" smtClean="0">
                <a:solidFill>
                  <a:srgbClr val="000000"/>
                </a:solidFill>
                <a:latin typeface="Arial" pitchFamily="34" charset="0"/>
                <a:cs typeface="Arial" pitchFamily="34" charset="0"/>
              </a:rPr>
              <a:t>In The Sudan</a:t>
            </a:r>
          </a:p>
        </p:txBody>
      </p:sp>
      <p:sp>
        <p:nvSpPr>
          <p:cNvPr id="6" name="Text Placeholder 5"/>
          <p:cNvSpPr>
            <a:spLocks noGrp="1"/>
          </p:cNvSpPr>
          <p:nvPr>
            <p:ph type="body" sz="quarter" idx="3"/>
          </p:nvPr>
        </p:nvSpPr>
        <p:spPr>
          <a:xfrm>
            <a:off x="4724400" y="2667000"/>
            <a:ext cx="4041775" cy="2590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dirty="0" smtClean="0"/>
          </a:p>
          <a:p>
            <a:endParaRPr lang="en-US" dirty="0"/>
          </a:p>
          <a:p>
            <a:endParaRPr lang="en-US" dirty="0" smtClean="0"/>
          </a:p>
          <a:p>
            <a:endParaRPr lang="en-US" dirty="0"/>
          </a:p>
          <a:p>
            <a:endParaRPr lang="en-US" dirty="0" smtClean="0"/>
          </a:p>
          <a:p>
            <a:endParaRPr lang="en-US" dirty="0"/>
          </a:p>
        </p:txBody>
      </p:sp>
      <p:sp>
        <p:nvSpPr>
          <p:cNvPr id="4099" name="Text Box 3"/>
          <p:cNvSpPr txBox="1">
            <a:spLocks noChangeArrowheads="1"/>
          </p:cNvSpPr>
          <p:nvPr/>
        </p:nvSpPr>
        <p:spPr bwMode="auto">
          <a:xfrm>
            <a:off x="533400" y="2057400"/>
            <a:ext cx="3657600" cy="3886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a:spcBef>
                <a:spcPct val="0"/>
              </a:spcBef>
              <a:buNone/>
              <a:defRPr sz="2400" cap="none" baseline="0">
                <a:solidFill>
                  <a:srgbClr val="000000"/>
                </a:solidFill>
                <a:latin typeface="Arial" pitchFamily="34" charset="0"/>
                <a:ea typeface="+mj-ea"/>
                <a:cs typeface="Arial" pitchFamily="34" charset="0"/>
              </a:defRPr>
            </a:lvl1pPr>
          </a:lstStyle>
          <a:p>
            <a:endParaRPr lang="en-US" dirty="0" smtClean="0"/>
          </a:p>
          <a:p>
            <a:r>
              <a:rPr lang="en-US" dirty="0" smtClean="0">
                <a:solidFill>
                  <a:schemeClr val="tx1"/>
                </a:solidFill>
              </a:rPr>
              <a:t>Eumycetoma</a:t>
            </a:r>
            <a:endParaRPr lang="en-US" dirty="0">
              <a:solidFill>
                <a:schemeClr val="tx1"/>
              </a:solidFill>
            </a:endParaRPr>
          </a:p>
          <a:p>
            <a:endParaRPr lang="en-US" dirty="0"/>
          </a:p>
          <a:p>
            <a:pPr marL="742950" lvl="1" indent="-285750">
              <a:buFont typeface="Arial" pitchFamily="34" charset="0"/>
              <a:buChar char="•"/>
            </a:pPr>
            <a:r>
              <a:rPr lang="en-US" i="1" dirty="0">
                <a:latin typeface="Arial" pitchFamily="34" charset="0"/>
                <a:cs typeface="Arial" pitchFamily="34" charset="0"/>
              </a:rPr>
              <a:t>Madurella </a:t>
            </a:r>
            <a:r>
              <a:rPr lang="en-US" i="1" dirty="0" smtClean="0">
                <a:latin typeface="Arial" pitchFamily="34" charset="0"/>
                <a:cs typeface="Arial" pitchFamily="34" charset="0"/>
              </a:rPr>
              <a:t>mycetomatis</a:t>
            </a:r>
          </a:p>
          <a:p>
            <a:pPr marL="742950" lvl="1" indent="-285750">
              <a:buFont typeface="Arial" pitchFamily="34" charset="0"/>
              <a:buChar char="•"/>
            </a:pPr>
            <a:endParaRPr lang="en-US" i="1" dirty="0">
              <a:latin typeface="Arial" pitchFamily="34" charset="0"/>
              <a:cs typeface="Arial" pitchFamily="34" charset="0"/>
            </a:endParaRPr>
          </a:p>
          <a:p>
            <a:pPr lvl="1"/>
            <a:endParaRPr lang="en-US" i="1" dirty="0">
              <a:latin typeface="Arial" pitchFamily="34" charset="0"/>
              <a:cs typeface="Arial" pitchFamily="34" charset="0"/>
            </a:endParaRPr>
          </a:p>
          <a:p>
            <a:endParaRPr lang="en-US" dirty="0"/>
          </a:p>
        </p:txBody>
      </p:sp>
      <p:sp>
        <p:nvSpPr>
          <p:cNvPr id="12" name="Text Box 3"/>
          <p:cNvSpPr txBox="1">
            <a:spLocks noChangeArrowheads="1"/>
          </p:cNvSpPr>
          <p:nvPr/>
        </p:nvSpPr>
        <p:spPr bwMode="auto">
          <a:xfrm>
            <a:off x="4572000" y="2057400"/>
            <a:ext cx="4114800" cy="3886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a:spcBef>
                <a:spcPct val="0"/>
              </a:spcBef>
              <a:buNone/>
              <a:defRPr sz="2400" cap="none" baseline="0">
                <a:solidFill>
                  <a:srgbClr val="000000"/>
                </a:solidFill>
                <a:latin typeface="Arial" pitchFamily="34" charset="0"/>
                <a:ea typeface="+mj-ea"/>
                <a:cs typeface="Arial" pitchFamily="34" charset="0"/>
              </a:defRPr>
            </a:lvl1pPr>
          </a:lstStyle>
          <a:p>
            <a:endParaRPr lang="en-US" dirty="0" smtClean="0"/>
          </a:p>
          <a:p>
            <a:endParaRPr lang="en-US" dirty="0" smtClean="0"/>
          </a:p>
          <a:p>
            <a:r>
              <a:rPr lang="en-US" dirty="0" smtClean="0">
                <a:solidFill>
                  <a:schemeClr val="tx1"/>
                </a:solidFill>
              </a:rPr>
              <a:t>Actinomycetoma</a:t>
            </a:r>
            <a:r>
              <a:rPr lang="en-US" dirty="0" smtClean="0">
                <a:solidFill>
                  <a:srgbClr val="FFFF00"/>
                </a:solidFill>
              </a:rPr>
              <a:t> </a:t>
            </a:r>
          </a:p>
          <a:p>
            <a:endParaRPr lang="en-US" dirty="0"/>
          </a:p>
          <a:p>
            <a:pPr marL="742950" lvl="1" indent="-285750">
              <a:buFont typeface="Arial" pitchFamily="34" charset="0"/>
              <a:buChar char="•"/>
            </a:pPr>
            <a:r>
              <a:rPr lang="en-US" i="1" dirty="0" smtClean="0">
                <a:latin typeface="Arial" pitchFamily="34" charset="0"/>
                <a:cs typeface="Arial" pitchFamily="34" charset="0"/>
              </a:rPr>
              <a:t>Streptomyces somaliensis </a:t>
            </a:r>
          </a:p>
          <a:p>
            <a:pPr marL="742950" lvl="1" indent="-285750">
              <a:buFont typeface="Arial" pitchFamily="34" charset="0"/>
              <a:buChar char="•"/>
            </a:pPr>
            <a:r>
              <a:rPr lang="en-US" i="1" dirty="0" smtClean="0">
                <a:latin typeface="Arial" pitchFamily="34" charset="0"/>
                <a:cs typeface="Arial" pitchFamily="34" charset="0"/>
              </a:rPr>
              <a:t>Actinomadura madurae</a:t>
            </a:r>
          </a:p>
          <a:p>
            <a:pPr marL="742950" lvl="1" indent="-285750">
              <a:buFont typeface="Arial" pitchFamily="34" charset="0"/>
              <a:buChar char="•"/>
            </a:pPr>
            <a:r>
              <a:rPr lang="en-US" i="1" dirty="0" smtClean="0">
                <a:latin typeface="Arial" pitchFamily="34" charset="0"/>
                <a:cs typeface="Arial" pitchFamily="34" charset="0"/>
              </a:rPr>
              <a:t>Actinomadura pelletieri</a:t>
            </a:r>
          </a:p>
          <a:p>
            <a:pPr marL="742950" lvl="1" indent="-285750">
              <a:buFont typeface="Arial" pitchFamily="34" charset="0"/>
              <a:buChar char="•"/>
            </a:pPr>
            <a:endParaRPr lang="en-US" i="1" dirty="0">
              <a:latin typeface="Arial" pitchFamily="34" charset="0"/>
              <a:cs typeface="Arial" pitchFamily="34" charset="0"/>
            </a:endParaRPr>
          </a:p>
          <a:p>
            <a:pPr lvl="1"/>
            <a:endParaRPr lang="en-US" i="1" dirty="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4"/>
            <a:ext cx="8534400" cy="1156686"/>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a:spcBef>
                <a:spcPct val="50000"/>
              </a:spcBef>
            </a:pPr>
            <a:r>
              <a:rPr lang="en-US" sz="2400" b="1" cap="none" dirty="0" smtClean="0">
                <a:solidFill>
                  <a:srgbClr val="000000"/>
                </a:solidFill>
              </a:rPr>
              <a:t>Foot mycetoma  </a:t>
            </a:r>
            <a:br>
              <a:rPr lang="en-US" sz="2400" b="1" cap="none" dirty="0" smtClean="0">
                <a:solidFill>
                  <a:srgbClr val="000000"/>
                </a:solidFill>
              </a:rPr>
            </a:br>
            <a:endParaRPr lang="en-US" sz="2400" b="1" cap="none" dirty="0">
              <a:solidFill>
                <a:srgbClr val="000000"/>
              </a:solidFill>
            </a:endParaRPr>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304800" y="1925782"/>
            <a:ext cx="4282736"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endParaRPr lang="en-US" sz="2000" dirty="0"/>
          </a:p>
          <a:p>
            <a:pPr marL="114300" indent="0">
              <a:buNone/>
            </a:pPr>
            <a:endParaRPr lang="en-US" sz="2000" b="1" dirty="0" smtClean="0">
              <a:solidFill>
                <a:srgbClr val="000000"/>
              </a:solidFill>
            </a:endParaRPr>
          </a:p>
          <a:p>
            <a:pPr marL="114300" indent="0">
              <a:buNone/>
            </a:pPr>
            <a:r>
              <a:rPr lang="en-US" sz="2000" b="1" dirty="0" smtClean="0">
                <a:solidFill>
                  <a:srgbClr val="000000"/>
                </a:solidFill>
              </a:rPr>
              <a:t>The </a:t>
            </a:r>
            <a:r>
              <a:rPr lang="en-US" sz="2000" b="1" dirty="0">
                <a:solidFill>
                  <a:srgbClr val="000000"/>
                </a:solidFill>
              </a:rPr>
              <a:t>diagnostic triad: </a:t>
            </a:r>
            <a:endParaRPr lang="en-US" sz="2000" b="1" dirty="0" smtClean="0">
              <a:solidFill>
                <a:srgbClr val="000000"/>
              </a:solidFill>
            </a:endParaRPr>
          </a:p>
          <a:p>
            <a:pPr marL="114300" indent="0">
              <a:buNone/>
            </a:pPr>
            <a:endParaRPr lang="en-US" sz="2000" b="1" dirty="0" smtClean="0">
              <a:solidFill>
                <a:srgbClr val="000000"/>
              </a:solidFill>
            </a:endParaRPr>
          </a:p>
          <a:p>
            <a:r>
              <a:rPr lang="en-US" sz="1800" b="1" dirty="0" smtClean="0">
                <a:solidFill>
                  <a:srgbClr val="000000"/>
                </a:solidFill>
              </a:rPr>
              <a:t>Swelling</a:t>
            </a:r>
          </a:p>
          <a:p>
            <a:r>
              <a:rPr lang="en-US" sz="1800" b="1" dirty="0" smtClean="0">
                <a:solidFill>
                  <a:srgbClr val="000000"/>
                </a:solidFill>
              </a:rPr>
              <a:t>Sinuses </a:t>
            </a:r>
          </a:p>
          <a:p>
            <a:r>
              <a:rPr lang="en-US" sz="1800" b="1" dirty="0" smtClean="0">
                <a:solidFill>
                  <a:srgbClr val="000000"/>
                </a:solidFill>
              </a:rPr>
              <a:t>Discharge containing grains</a:t>
            </a:r>
          </a:p>
          <a:p>
            <a:pPr marL="114300" indent="0">
              <a:buNone/>
            </a:pPr>
            <a:r>
              <a:rPr lang="en-US" sz="1800" b="1" dirty="0" smtClean="0">
                <a:solidFill>
                  <a:srgbClr val="000000"/>
                </a:solidFill>
              </a:rPr>
              <a:t> </a:t>
            </a:r>
          </a:p>
          <a:p>
            <a:endParaRPr lang="en-US" sz="1800" b="1" dirty="0" smtClean="0">
              <a:solidFill>
                <a:srgbClr val="000000"/>
              </a:solidFill>
            </a:endParaRPr>
          </a:p>
          <a:p>
            <a:r>
              <a:rPr lang="en-US" sz="1800" b="1" dirty="0" smtClean="0">
                <a:solidFill>
                  <a:srgbClr val="000000"/>
                </a:solidFill>
              </a:rPr>
              <a:t>In </a:t>
            </a:r>
            <a:r>
              <a:rPr lang="en-US" sz="1800" b="1" i="1" dirty="0" smtClean="0">
                <a:solidFill>
                  <a:srgbClr val="000000"/>
                </a:solidFill>
              </a:rPr>
              <a:t>M. Mycetomatis</a:t>
            </a:r>
            <a:r>
              <a:rPr lang="en-US" sz="1800" b="1" dirty="0" smtClean="0">
                <a:solidFill>
                  <a:srgbClr val="000000"/>
                </a:solidFill>
              </a:rPr>
              <a:t> Grains Are Black</a:t>
            </a:r>
          </a:p>
          <a:p>
            <a:endParaRPr lang="en-US" sz="2000" dirty="0" smtClean="0"/>
          </a:p>
        </p:txBody>
      </p:sp>
      <p:pic>
        <p:nvPicPr>
          <p:cNvPr id="13" name="Picture 6" descr="FIG2"/>
          <p:cNvPicPr>
            <a:picLocks noChangeAspect="1" noChangeArrowheads="1"/>
          </p:cNvPicPr>
          <p:nvPr/>
        </p:nvPicPr>
        <p:blipFill>
          <a:blip r:embed="rId2" cstate="print"/>
          <a:srcRect/>
          <a:stretch>
            <a:fillRect/>
          </a:stretch>
        </p:blipFill>
        <p:spPr bwMode="auto">
          <a:xfrm>
            <a:off x="4996500" y="2459182"/>
            <a:ext cx="3686735" cy="3581400"/>
          </a:xfrm>
          <a:prstGeom prst="rect">
            <a:avLst/>
          </a:prstGeom>
          <a:noFill/>
          <a:ln>
            <a:noFill/>
          </a:ln>
        </p:spPr>
      </p:pic>
    </p:spTree>
    <p:extLst>
      <p:ext uri="{BB962C8B-B14F-4D97-AF65-F5344CB8AC3E}">
        <p14:creationId xmlns:p14="http://schemas.microsoft.com/office/powerpoint/2010/main" val="3840495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pic>
        <p:nvPicPr>
          <p:cNvPr id="8196" name="Picture 6" descr="PATH MYC SINUS"/>
          <p:cNvPicPr>
            <a:picLocks noGrp="1" noChangeAspect="1" noChangeArrowheads="1"/>
          </p:cNvPicPr>
          <p:nvPr>
            <p:ph type="clipArt" sz="half" idx="1"/>
          </p:nvPr>
        </p:nvPicPr>
        <p:blipFill>
          <a:blip r:embed="rId2" cstate="print"/>
          <a:stretch>
            <a:fillRect/>
          </a:stretch>
        </p:blipFill>
        <p:spPr>
          <a:xfrm>
            <a:off x="838200" y="2710736"/>
            <a:ext cx="3924300" cy="3036727"/>
          </a:xfrm>
          <a:noFill/>
        </p:spPr>
      </p:pic>
      <p:sp>
        <p:nvSpPr>
          <p:cNvPr id="8195" name="Rectangle 4"/>
          <p:cNvSpPr>
            <a:spLocks noGrp="1" noChangeArrowheads="1"/>
          </p:cNvSpPr>
          <p:nvPr>
            <p:ph type="body" sz="half" idx="2"/>
          </p:nvPr>
        </p:nvSpPr>
        <p:spPr>
          <a:xfrm>
            <a:off x="4783181" y="2819400"/>
            <a:ext cx="4114800" cy="2971800"/>
          </a:xfrm>
          <a:noFill/>
        </p:spPr>
        <p:txBody>
          <a:bodyPr/>
          <a:lstStyle/>
          <a:p>
            <a:pPr eaLnBrk="1" hangingPunct="1">
              <a:buFont typeface="Wingdings" pitchFamily="2" charset="2"/>
              <a:buNone/>
            </a:pPr>
            <a:r>
              <a:rPr lang="en-US" sz="2400" b="1" dirty="0" smtClean="0">
                <a:solidFill>
                  <a:srgbClr val="000000"/>
                </a:solidFill>
              </a:rPr>
              <a:t>									</a:t>
            </a:r>
            <a:r>
              <a:rPr lang="en-US" sz="2000" dirty="0" smtClean="0">
                <a:solidFill>
                  <a:srgbClr val="000000"/>
                </a:solidFill>
              </a:rPr>
              <a:t>Sinus track                    	discharging             	black grains of </a:t>
            </a:r>
            <a:endParaRPr lang="en-US" sz="2000" dirty="0" smtClean="0">
              <a:solidFill>
                <a:srgbClr val="000000"/>
              </a:solidFill>
            </a:endParaRPr>
          </a:p>
          <a:p>
            <a:pPr eaLnBrk="1" hangingPunct="1">
              <a:buFont typeface="Wingdings" pitchFamily="2" charset="2"/>
              <a:buNone/>
            </a:pPr>
            <a:r>
              <a:rPr lang="en-US" sz="2000" i="1" dirty="0">
                <a:solidFill>
                  <a:srgbClr val="000000"/>
                </a:solidFill>
              </a:rPr>
              <a:t> </a:t>
            </a:r>
            <a:r>
              <a:rPr lang="en-US" sz="2000" i="1" dirty="0" smtClean="0">
                <a:solidFill>
                  <a:srgbClr val="000000"/>
                </a:solidFill>
              </a:rPr>
              <a:t>           </a:t>
            </a:r>
            <a:r>
              <a:rPr lang="en-US" sz="2000" i="1" dirty="0" smtClean="0">
                <a:solidFill>
                  <a:srgbClr val="000000"/>
                </a:solidFill>
              </a:rPr>
              <a:t>M. mycetomatis</a:t>
            </a:r>
            <a:endParaRPr lang="en-US" sz="2000" i="1" dirty="0" smtClean="0">
              <a:solidFill>
                <a:srgbClr val="000000"/>
              </a:solidFill>
            </a:endParaRPr>
          </a:p>
        </p:txBody>
      </p:sp>
      <p:sp>
        <p:nvSpPr>
          <p:cNvPr id="6" name="Title 1"/>
          <p:cNvSpPr txBox="1">
            <a:spLocks/>
          </p:cNvSpPr>
          <p:nvPr/>
        </p:nvSpPr>
        <p:spPr>
          <a:xfrm>
            <a:off x="228600" y="256309"/>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rgbClr val="000000"/>
                </a:solidFill>
              </a:rPr>
              <a:t>Pathology of Mycetoma</a:t>
            </a:r>
            <a:endParaRPr lang="en-US" sz="2400" cap="none"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pic>
        <p:nvPicPr>
          <p:cNvPr id="9220" name="Picture 6" descr="fig3"/>
          <p:cNvPicPr>
            <a:picLocks noGrp="1" noChangeAspect="1" noChangeArrowheads="1"/>
          </p:cNvPicPr>
          <p:nvPr>
            <p:ph type="clipArt" sz="half" idx="1"/>
          </p:nvPr>
        </p:nvPicPr>
        <p:blipFill>
          <a:blip r:embed="rId2" cstate="print"/>
          <a:stretch>
            <a:fillRect/>
          </a:stretch>
        </p:blipFill>
        <p:spPr>
          <a:xfrm>
            <a:off x="838200" y="2667000"/>
            <a:ext cx="4026013" cy="3429000"/>
          </a:xfrm>
          <a:noFill/>
        </p:spPr>
      </p:pic>
      <p:sp>
        <p:nvSpPr>
          <p:cNvPr id="9219" name="Rectangle 4"/>
          <p:cNvSpPr>
            <a:spLocks noGrp="1" noChangeArrowheads="1"/>
          </p:cNvSpPr>
          <p:nvPr>
            <p:ph type="body" sz="half" idx="2"/>
          </p:nvPr>
        </p:nvSpPr>
        <p:spPr>
          <a:xfrm>
            <a:off x="5029200" y="2819400"/>
            <a:ext cx="3543300" cy="2819400"/>
          </a:xfrm>
          <a:noFill/>
        </p:spPr>
        <p:txBody>
          <a:bodyPr/>
          <a:lstStyle/>
          <a:p>
            <a:pPr eaLnBrk="1" hangingPunct="1">
              <a:buFont typeface="Wingdings" pitchFamily="2" charset="2"/>
              <a:buNone/>
            </a:pPr>
            <a:r>
              <a:rPr lang="en-US" sz="2400" dirty="0" smtClean="0"/>
              <a:t>   </a:t>
            </a:r>
            <a:r>
              <a:rPr lang="en-US" sz="2000" i="1" dirty="0" smtClean="0">
                <a:solidFill>
                  <a:srgbClr val="000000"/>
                </a:solidFill>
              </a:rPr>
              <a:t>M. </a:t>
            </a:r>
            <a:r>
              <a:rPr lang="en-US" sz="2000" i="1" dirty="0" smtClean="0">
                <a:solidFill>
                  <a:srgbClr val="000000"/>
                </a:solidFill>
              </a:rPr>
              <a:t>mycetomatis involving</a:t>
            </a:r>
            <a:r>
              <a:rPr lang="en-US" sz="2000" dirty="0" smtClean="0">
                <a:solidFill>
                  <a:srgbClr val="000000"/>
                </a:solidFill>
              </a:rPr>
              <a:t> the foot and the lower third of the leg. </a:t>
            </a:r>
            <a:endParaRPr lang="en-US" sz="2000" dirty="0" smtClean="0">
              <a:solidFill>
                <a:srgbClr val="000000"/>
              </a:solidFill>
            </a:endParaRPr>
          </a:p>
          <a:p>
            <a:pPr eaLnBrk="1" hangingPunct="1">
              <a:buFont typeface="Wingdings" pitchFamily="2" charset="2"/>
              <a:buNone/>
            </a:pPr>
            <a:endParaRPr lang="en-US" sz="2000" dirty="0">
              <a:solidFill>
                <a:srgbClr val="000000"/>
              </a:solidFill>
            </a:endParaRPr>
          </a:p>
          <a:p>
            <a:pPr eaLnBrk="1" hangingPunct="1">
              <a:buFont typeface="Wingdings" pitchFamily="2" charset="2"/>
              <a:buNone/>
            </a:pPr>
            <a:r>
              <a:rPr lang="en-US" sz="2000" dirty="0" smtClean="0">
                <a:solidFill>
                  <a:srgbClr val="000000"/>
                </a:solidFill>
              </a:rPr>
              <a:t>    In </a:t>
            </a:r>
            <a:r>
              <a:rPr lang="en-US" sz="2000" dirty="0" smtClean="0">
                <a:solidFill>
                  <a:srgbClr val="000000"/>
                </a:solidFill>
              </a:rPr>
              <a:t>this longitudinal section, the black fungal grains are spreading in the tissues including bones. </a:t>
            </a:r>
          </a:p>
          <a:p>
            <a:pPr eaLnBrk="1" hangingPunct="1"/>
            <a:endParaRPr lang="en-US" sz="2000" dirty="0" smtClean="0">
              <a:solidFill>
                <a:srgbClr val="000000"/>
              </a:solidFill>
            </a:endParaRPr>
          </a:p>
        </p:txBody>
      </p:sp>
      <p:sp>
        <p:nvSpPr>
          <p:cNvPr id="5" name="Title 1"/>
          <p:cNvSpPr txBox="1">
            <a:spLocks/>
          </p:cNvSpPr>
          <p:nvPr/>
        </p:nvSpPr>
        <p:spPr>
          <a:xfrm>
            <a:off x="304800" y="270164"/>
            <a:ext cx="85344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i="1" cap="none" dirty="0" smtClean="0">
                <a:solidFill>
                  <a:srgbClr val="000000"/>
                </a:solidFill>
              </a:rPr>
              <a:t>M. mycetomatis</a:t>
            </a:r>
            <a:r>
              <a:rPr lang="en-US" sz="2400" cap="none" dirty="0" smtClean="0">
                <a:solidFill>
                  <a:srgbClr val="000000"/>
                </a:solidFill>
              </a:rPr>
              <a:t> of the foot and leg</a:t>
            </a:r>
            <a:endParaRPr lang="en-US" sz="2400" cap="none" dirty="0">
              <a:solidFill>
                <a:srgbClr val="00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pic>
        <p:nvPicPr>
          <p:cNvPr id="29700" name="Picture 6" descr="mad my lymphatic spread"/>
          <p:cNvPicPr>
            <a:picLocks noGrp="1" noChangeAspect="1" noChangeArrowheads="1"/>
          </p:cNvPicPr>
          <p:nvPr>
            <p:ph type="clipArt" sz="half" idx="1"/>
          </p:nvPr>
        </p:nvPicPr>
        <p:blipFill>
          <a:blip r:embed="rId2" cstate="print"/>
          <a:stretch>
            <a:fillRect/>
          </a:stretch>
        </p:blipFill>
        <p:spPr>
          <a:xfrm>
            <a:off x="1219200" y="2145574"/>
            <a:ext cx="2286000" cy="4167051"/>
          </a:xfrm>
          <a:noFill/>
        </p:spPr>
      </p:pic>
      <p:sp>
        <p:nvSpPr>
          <p:cNvPr id="29699" name="Rectangle 4"/>
          <p:cNvSpPr>
            <a:spLocks noGrp="1" noChangeArrowheads="1"/>
          </p:cNvSpPr>
          <p:nvPr>
            <p:ph type="body" sz="half" idx="2"/>
          </p:nvPr>
        </p:nvSpPr>
        <p:spPr>
          <a:xfrm>
            <a:off x="4587536" y="2362200"/>
            <a:ext cx="3924300" cy="3733800"/>
          </a:xfrm>
        </p:spPr>
        <p:txBody>
          <a:bodyPr>
            <a:normAutofit/>
          </a:bodyPr>
          <a:lstStyle/>
          <a:p>
            <a:pPr eaLnBrk="1" hangingPunct="1">
              <a:lnSpc>
                <a:spcPct val="90000"/>
              </a:lnSpc>
            </a:pPr>
            <a:r>
              <a:rPr lang="en-US" sz="2000" dirty="0" smtClean="0">
                <a:solidFill>
                  <a:srgbClr val="000000"/>
                </a:solidFill>
              </a:rPr>
              <a:t>Mycetoma may spread like a malignant tumour</a:t>
            </a:r>
            <a:r>
              <a:rPr lang="en-US" sz="2000" dirty="0" smtClean="0">
                <a:solidFill>
                  <a:srgbClr val="000000"/>
                </a:solidFill>
              </a:rPr>
              <a:t>:</a:t>
            </a:r>
          </a:p>
          <a:p>
            <a:pPr eaLnBrk="1" hangingPunct="1">
              <a:lnSpc>
                <a:spcPct val="90000"/>
              </a:lnSpc>
            </a:pPr>
            <a:endParaRPr lang="en-US" sz="2000" dirty="0" smtClean="0">
              <a:solidFill>
                <a:srgbClr val="000000"/>
              </a:solidFill>
            </a:endParaRPr>
          </a:p>
          <a:p>
            <a:pPr lvl="2">
              <a:lnSpc>
                <a:spcPct val="90000"/>
              </a:lnSpc>
            </a:pPr>
            <a:r>
              <a:rPr lang="en-US" sz="2000" dirty="0" smtClean="0">
                <a:solidFill>
                  <a:srgbClr val="000000"/>
                </a:solidFill>
              </a:rPr>
              <a:t>Locally</a:t>
            </a:r>
            <a:endParaRPr lang="en-US" sz="2000" dirty="0" smtClean="0">
              <a:solidFill>
                <a:srgbClr val="000000"/>
              </a:solidFill>
            </a:endParaRPr>
          </a:p>
          <a:p>
            <a:pPr lvl="2">
              <a:lnSpc>
                <a:spcPct val="90000"/>
              </a:lnSpc>
            </a:pPr>
            <a:r>
              <a:rPr lang="en-US" sz="2000" dirty="0" smtClean="0">
                <a:solidFill>
                  <a:srgbClr val="000000"/>
                </a:solidFill>
              </a:rPr>
              <a:t>By </a:t>
            </a:r>
            <a:r>
              <a:rPr lang="en-US" sz="2000" dirty="0" smtClean="0">
                <a:solidFill>
                  <a:srgbClr val="000000"/>
                </a:solidFill>
              </a:rPr>
              <a:t>lymphatics</a:t>
            </a:r>
          </a:p>
          <a:p>
            <a:pPr lvl="2">
              <a:lnSpc>
                <a:spcPct val="90000"/>
              </a:lnSpc>
            </a:pPr>
            <a:r>
              <a:rPr lang="en-US" sz="2000" dirty="0" smtClean="0">
                <a:solidFill>
                  <a:srgbClr val="000000"/>
                </a:solidFill>
              </a:rPr>
              <a:t>Rarely </a:t>
            </a:r>
            <a:r>
              <a:rPr lang="en-US" sz="2000" dirty="0" smtClean="0">
                <a:solidFill>
                  <a:srgbClr val="000000"/>
                </a:solidFill>
              </a:rPr>
              <a:t>through blood vessels</a:t>
            </a:r>
          </a:p>
          <a:p>
            <a:pPr eaLnBrk="1" hangingPunct="1">
              <a:lnSpc>
                <a:spcPct val="90000"/>
              </a:lnSpc>
              <a:buFont typeface="Wingdings" pitchFamily="2" charset="2"/>
              <a:buNone/>
            </a:pPr>
            <a:endParaRPr lang="en-US" sz="2000" dirty="0" smtClean="0">
              <a:solidFill>
                <a:srgbClr val="000000"/>
              </a:solidFill>
            </a:endParaRPr>
          </a:p>
          <a:p>
            <a:pPr>
              <a:lnSpc>
                <a:spcPct val="90000"/>
              </a:lnSpc>
            </a:pPr>
            <a:r>
              <a:rPr lang="en-US" sz="2000" dirty="0" smtClean="0">
                <a:solidFill>
                  <a:srgbClr val="000000"/>
                </a:solidFill>
              </a:rPr>
              <a:t>Opposite </a:t>
            </a:r>
            <a:r>
              <a:rPr lang="en-US" sz="2000" dirty="0" smtClean="0">
                <a:solidFill>
                  <a:srgbClr val="000000"/>
                </a:solidFill>
              </a:rPr>
              <a:t>is spread of </a:t>
            </a:r>
            <a:r>
              <a:rPr lang="en-US" sz="2000" dirty="0" smtClean="0">
                <a:solidFill>
                  <a:srgbClr val="000000"/>
                </a:solidFill>
              </a:rPr>
              <a:t>          </a:t>
            </a:r>
            <a:r>
              <a:rPr lang="en-US" sz="2000" i="1" dirty="0" smtClean="0">
                <a:solidFill>
                  <a:srgbClr val="000000"/>
                </a:solidFill>
              </a:rPr>
              <a:t>M. </a:t>
            </a:r>
            <a:r>
              <a:rPr lang="en-US" sz="2000" i="1" dirty="0" smtClean="0">
                <a:solidFill>
                  <a:srgbClr val="000000"/>
                </a:solidFill>
              </a:rPr>
              <a:t>mycetomatis</a:t>
            </a:r>
            <a:r>
              <a:rPr lang="en-US" sz="2000" dirty="0" smtClean="0">
                <a:solidFill>
                  <a:srgbClr val="000000"/>
                </a:solidFill>
              </a:rPr>
              <a:t> from the foot to inguinal lymph nodes</a:t>
            </a:r>
          </a:p>
        </p:txBody>
      </p:sp>
      <p:sp>
        <p:nvSpPr>
          <p:cNvPr id="5" name="Title 1"/>
          <p:cNvSpPr txBox="1">
            <a:spLocks/>
          </p:cNvSpPr>
          <p:nvPr/>
        </p:nvSpPr>
        <p:spPr>
          <a:xfrm>
            <a:off x="297873" y="394855"/>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rgbClr val="000000"/>
                </a:solidFill>
              </a:rPr>
              <a:t>The spread of mycetoma</a:t>
            </a:r>
            <a:endParaRPr lang="en-US" sz="2400" cap="none" dirty="0">
              <a:solidFill>
                <a:srgbClr val="00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pic>
        <p:nvPicPr>
          <p:cNvPr id="30724" name="Picture 6" descr="black mad ing node"/>
          <p:cNvPicPr>
            <a:picLocks noGrp="1" noChangeAspect="1" noChangeArrowheads="1"/>
          </p:cNvPicPr>
          <p:nvPr>
            <p:ph type="clipArt" sz="half" idx="1"/>
          </p:nvPr>
        </p:nvPicPr>
        <p:blipFill>
          <a:blip r:embed="rId2" cstate="print"/>
          <a:stretch>
            <a:fillRect/>
          </a:stretch>
        </p:blipFill>
        <p:spPr>
          <a:xfrm>
            <a:off x="685800" y="2476500"/>
            <a:ext cx="4673600" cy="3505200"/>
          </a:xfrm>
          <a:noFill/>
        </p:spPr>
      </p:pic>
      <p:sp>
        <p:nvSpPr>
          <p:cNvPr id="30723" name="Rectangle 4"/>
          <p:cNvSpPr>
            <a:spLocks noGrp="1" noChangeArrowheads="1"/>
          </p:cNvSpPr>
          <p:nvPr>
            <p:ph type="body" sz="half" idx="2"/>
          </p:nvPr>
        </p:nvSpPr>
        <p:spPr>
          <a:xfrm>
            <a:off x="5410200" y="2819400"/>
            <a:ext cx="3099954" cy="2819400"/>
          </a:xfrm>
          <a:noFill/>
        </p:spPr>
        <p:txBody>
          <a:bodyPr>
            <a:normAutofit/>
          </a:bodyPr>
          <a:lstStyle/>
          <a:p>
            <a:r>
              <a:rPr lang="en-US" dirty="0" smtClean="0">
                <a:solidFill>
                  <a:srgbClr val="000000"/>
                </a:solidFill>
              </a:rPr>
              <a:t>Enlarged </a:t>
            </a:r>
            <a:r>
              <a:rPr lang="en-US" dirty="0" smtClean="0">
                <a:solidFill>
                  <a:srgbClr val="000000"/>
                </a:solidFill>
              </a:rPr>
              <a:t>inguinal lymph node containing grains of </a:t>
            </a:r>
            <a:endParaRPr lang="en-US" dirty="0" smtClean="0">
              <a:solidFill>
                <a:srgbClr val="000000"/>
              </a:solidFill>
            </a:endParaRPr>
          </a:p>
          <a:p>
            <a:pPr marL="114300" indent="0">
              <a:buNone/>
            </a:pPr>
            <a:r>
              <a:rPr lang="en-US" dirty="0">
                <a:solidFill>
                  <a:srgbClr val="000000"/>
                </a:solidFill>
              </a:rPr>
              <a:t> </a:t>
            </a:r>
            <a:r>
              <a:rPr lang="en-US" dirty="0" smtClean="0">
                <a:solidFill>
                  <a:srgbClr val="000000"/>
                </a:solidFill>
              </a:rPr>
              <a:t>  </a:t>
            </a:r>
            <a:r>
              <a:rPr lang="en-US" i="1" dirty="0" smtClean="0">
                <a:solidFill>
                  <a:srgbClr val="000000"/>
                </a:solidFill>
              </a:rPr>
              <a:t>M. </a:t>
            </a:r>
            <a:r>
              <a:rPr lang="en-US" i="1" dirty="0" smtClean="0">
                <a:solidFill>
                  <a:srgbClr val="000000"/>
                </a:solidFill>
              </a:rPr>
              <a:t>mycetomatis</a:t>
            </a:r>
          </a:p>
        </p:txBody>
      </p:sp>
      <p:sp>
        <p:nvSpPr>
          <p:cNvPr id="5" name="Title 1"/>
          <p:cNvSpPr txBox="1">
            <a:spLocks/>
          </p:cNvSpPr>
          <p:nvPr/>
        </p:nvSpPr>
        <p:spPr>
          <a:xfrm>
            <a:off x="304800" y="228600"/>
            <a:ext cx="8596746"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800" cap="none" dirty="0" smtClean="0">
                <a:solidFill>
                  <a:srgbClr val="000000"/>
                </a:solidFill>
              </a:rPr>
              <a:t>Lymphatic spread of mycetoma</a:t>
            </a:r>
            <a:endParaRPr lang="en-US" sz="2800" cap="none" dirty="0">
              <a:solidFill>
                <a:srgbClr val="0000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dirty="0">
                <a:solidFill>
                  <a:srgbClr val="000000"/>
                </a:solidFill>
              </a:rPr>
              <a:t>Bone lesions in </a:t>
            </a:r>
            <a:r>
              <a:rPr lang="en-US" i="1" dirty="0">
                <a:solidFill>
                  <a:srgbClr val="000000"/>
                </a:solidFill>
              </a:rPr>
              <a:t>M mycetomatis</a:t>
            </a:r>
            <a:endParaRPr lang="en-US" i="1" dirty="0" smtClean="0">
              <a:solidFill>
                <a:srgbClr val="000000"/>
              </a:solidFill>
            </a:endParaRPr>
          </a:p>
        </p:txBody>
      </p:sp>
      <p:sp>
        <p:nvSpPr>
          <p:cNvPr id="8" name="Content Placeholder 2"/>
          <p:cNvSpPr txBox="1">
            <a:spLocks/>
          </p:cNvSpPr>
          <p:nvPr/>
        </p:nvSpPr>
        <p:spPr>
          <a:xfrm>
            <a:off x="343001" y="1752600"/>
            <a:ext cx="8565472" cy="47244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26627" name="Rectangle 3"/>
          <p:cNvSpPr>
            <a:spLocks noGrp="1" noChangeArrowheads="1"/>
          </p:cNvSpPr>
          <p:nvPr>
            <p:ph sz="half" idx="1"/>
          </p:nvPr>
        </p:nvSpPr>
        <p:spPr>
          <a:noFill/>
        </p:spPr>
        <p:txBody>
          <a:bodyPr>
            <a:normAutofit/>
          </a:bodyPr>
          <a:lstStyle/>
          <a:p>
            <a:pPr eaLnBrk="1" hangingPunct="1">
              <a:buFont typeface="Wingdings" pitchFamily="2" charset="2"/>
              <a:buNone/>
            </a:pPr>
            <a:r>
              <a:rPr lang="en-US" sz="2200" dirty="0">
                <a:solidFill>
                  <a:srgbClr val="000000"/>
                </a:solidFill>
              </a:rPr>
              <a:t>    </a:t>
            </a:r>
            <a:endParaRPr lang="en-US" sz="2200" dirty="0" smtClean="0">
              <a:solidFill>
                <a:srgbClr val="000000"/>
              </a:solidFill>
            </a:endParaRPr>
          </a:p>
          <a:p>
            <a:endParaRPr lang="en-US" sz="2200" dirty="0" smtClean="0">
              <a:solidFill>
                <a:srgbClr val="000000"/>
              </a:solidFill>
            </a:endParaRPr>
          </a:p>
          <a:p>
            <a:r>
              <a:rPr lang="en-US" sz="2200" dirty="0" smtClean="0">
                <a:solidFill>
                  <a:srgbClr val="000000"/>
                </a:solidFill>
              </a:rPr>
              <a:t>A </a:t>
            </a:r>
            <a:r>
              <a:rPr lang="en-US" sz="2200" dirty="0">
                <a:solidFill>
                  <a:srgbClr val="000000"/>
                </a:solidFill>
              </a:rPr>
              <a:t>grain in a cavity within bone</a:t>
            </a:r>
          </a:p>
        </p:txBody>
      </p:sp>
      <p:sp>
        <p:nvSpPr>
          <p:cNvPr id="26628" name="Rectangle 4"/>
          <p:cNvSpPr>
            <a:spLocks noGrp="1" noChangeArrowheads="1"/>
          </p:cNvSpPr>
          <p:nvPr>
            <p:ph sz="half" idx="2"/>
          </p:nvPr>
        </p:nvSpPr>
        <p:spPr>
          <a:noFill/>
        </p:spPr>
        <p:txBody>
          <a:bodyPr/>
          <a:lstStyle/>
          <a:p>
            <a:pPr eaLnBrk="1" hangingPunct="1">
              <a:buFont typeface="Wingdings" pitchFamily="2" charset="2"/>
              <a:buNone/>
            </a:pPr>
            <a:r>
              <a:rPr lang="en-US" sz="2400" dirty="0" smtClean="0"/>
              <a:t>   </a:t>
            </a:r>
            <a:endParaRPr lang="en-US" sz="2400" dirty="0" smtClean="0"/>
          </a:p>
          <a:p>
            <a:endParaRPr lang="en-US" sz="2200" dirty="0" smtClean="0">
              <a:solidFill>
                <a:srgbClr val="000000"/>
              </a:solidFill>
            </a:endParaRPr>
          </a:p>
          <a:p>
            <a:r>
              <a:rPr lang="en-US" sz="2200" dirty="0" smtClean="0">
                <a:solidFill>
                  <a:srgbClr val="000000"/>
                </a:solidFill>
              </a:rPr>
              <a:t>Reactive </a:t>
            </a:r>
            <a:r>
              <a:rPr lang="en-US" sz="2200" dirty="0" smtClean="0">
                <a:solidFill>
                  <a:srgbClr val="000000"/>
                </a:solidFill>
              </a:rPr>
              <a:t>bone around a grain</a:t>
            </a:r>
          </a:p>
        </p:txBody>
      </p:sp>
      <p:pic>
        <p:nvPicPr>
          <p:cNvPr id="26629" name="Picture 5" descr="FIG21"/>
          <p:cNvPicPr>
            <a:picLocks noChangeAspect="1" noChangeArrowheads="1"/>
          </p:cNvPicPr>
          <p:nvPr/>
        </p:nvPicPr>
        <p:blipFill>
          <a:blip r:embed="rId2" cstate="print"/>
          <a:srcRect/>
          <a:stretch>
            <a:fillRect/>
          </a:stretch>
        </p:blipFill>
        <p:spPr bwMode="auto">
          <a:xfrm>
            <a:off x="838200" y="3276600"/>
            <a:ext cx="3325539" cy="2381250"/>
          </a:xfrm>
          <a:prstGeom prst="ellipse">
            <a:avLst/>
          </a:prstGeom>
          <a:ln>
            <a:noFill/>
          </a:ln>
          <a:effectLst>
            <a:outerShdw blurRad="44450" dist="27940" dir="5400000" algn="ctr">
              <a:srgbClr val="000000">
                <a:alpha val="32000"/>
              </a:srgbClr>
            </a:outerShdw>
            <a:softEdge rad="112500"/>
          </a:effectLst>
          <a:scene3d>
            <a:camera prst="orthographicFront">
              <a:rot lat="0" lon="0" rev="0"/>
            </a:camera>
            <a:lightRig rig="balanced" dir="t">
              <a:rot lat="0" lon="0" rev="8700000"/>
            </a:lightRig>
          </a:scene3d>
          <a:sp3d>
            <a:bevelT w="190500" h="38100"/>
          </a:sp3d>
        </p:spPr>
      </p:pic>
      <p:pic>
        <p:nvPicPr>
          <p:cNvPr id="26630" name="Picture 6" descr="FIG22"/>
          <p:cNvPicPr>
            <a:picLocks noChangeAspect="1" noChangeArrowheads="1"/>
          </p:cNvPicPr>
          <p:nvPr/>
        </p:nvPicPr>
        <p:blipFill>
          <a:blip r:embed="rId3" cstate="print"/>
          <a:srcRect/>
          <a:stretch>
            <a:fillRect/>
          </a:stretch>
        </p:blipFill>
        <p:spPr bwMode="auto">
          <a:xfrm>
            <a:off x="4625737" y="3389168"/>
            <a:ext cx="3622035" cy="2296391"/>
          </a:xfrm>
          <a:prstGeom prst="ellipse">
            <a:avLst/>
          </a:prstGeom>
          <a:ln>
            <a:noFill/>
          </a:ln>
          <a:effectLst>
            <a:outerShdw blurRad="44450" dist="27940" dir="5400000" algn="ctr">
              <a:srgbClr val="000000">
                <a:alpha val="32000"/>
              </a:srgbClr>
            </a:outerShdw>
            <a:softEdge rad="112500"/>
          </a:effectLst>
          <a:scene3d>
            <a:camera prst="orthographicFront">
              <a:rot lat="0" lon="0" rev="0"/>
            </a:camera>
            <a:lightRig rig="balanced" dir="t">
              <a:rot lat="0" lon="0" rev="8700000"/>
            </a:lightRig>
          </a:scene3d>
          <a:sp3d>
            <a:bevelT w="190500" h="38100"/>
          </a:sp3d>
        </p:spPr>
      </p:pic>
      <p:sp>
        <p:nvSpPr>
          <p:cNvPr id="7" name="Title 1"/>
          <p:cNvSpPr txBox="1">
            <a:spLocks/>
          </p:cNvSpPr>
          <p:nvPr/>
        </p:nvSpPr>
        <p:spPr>
          <a:xfrm>
            <a:off x="297873" y="304800"/>
            <a:ext cx="8610600" cy="11430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rgbClr val="000000"/>
                </a:solidFill>
              </a:rPr>
              <a:t>Bone lesions in </a:t>
            </a:r>
            <a:r>
              <a:rPr lang="en-US" sz="2400" i="1" cap="none" dirty="0" smtClean="0">
                <a:solidFill>
                  <a:srgbClr val="000000"/>
                </a:solidFill>
              </a:rPr>
              <a:t>M. mycetomatis eumycetoma</a:t>
            </a:r>
            <a:endParaRPr lang="en-US" sz="2400" i="1" cap="none" dirty="0">
              <a:solidFill>
                <a:srgbClr val="000000"/>
              </a:solidFill>
            </a:endParaRPr>
          </a:p>
        </p:txBody>
      </p:sp>
      <p:cxnSp>
        <p:nvCxnSpPr>
          <p:cNvPr id="3" name="Straight Connector 2"/>
          <p:cNvCxnSpPr/>
          <p:nvPr/>
        </p:nvCxnSpPr>
        <p:spPr>
          <a:xfrm>
            <a:off x="4343400" y="2057400"/>
            <a:ext cx="0" cy="4114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cap="none" dirty="0" smtClean="0">
                <a:solidFill>
                  <a:schemeClr val="tx1"/>
                </a:solidFill>
              </a:rPr>
              <a:t>Differential diagnosis of mycetoma</a:t>
            </a:r>
            <a:endParaRPr lang="en-US" sz="2400" cap="none"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9600" y="2590800"/>
            <a:ext cx="8229600" cy="35814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a:solidFill>
                  <a:schemeClr val="tx1"/>
                </a:solidFill>
              </a:rPr>
              <a:t>The differential diagnosis includes some </a:t>
            </a:r>
            <a:r>
              <a:rPr lang="en-US" sz="2000" dirty="0" err="1">
                <a:solidFill>
                  <a:schemeClr val="tx1"/>
                </a:solidFill>
              </a:rPr>
              <a:t>tumours</a:t>
            </a:r>
            <a:r>
              <a:rPr lang="en-US" sz="2000" dirty="0">
                <a:solidFill>
                  <a:schemeClr val="tx1"/>
                </a:solidFill>
              </a:rPr>
              <a:t> such as Kaposi sarcoma and malignant </a:t>
            </a:r>
            <a:r>
              <a:rPr lang="en-US" sz="2000" dirty="0" smtClean="0">
                <a:solidFill>
                  <a:schemeClr val="tx1"/>
                </a:solidFill>
              </a:rPr>
              <a:t>melanoma.</a:t>
            </a:r>
          </a:p>
          <a:p>
            <a:endParaRPr lang="en-US" sz="2000" dirty="0">
              <a:solidFill>
                <a:schemeClr val="tx1"/>
              </a:solidFill>
            </a:endParaRPr>
          </a:p>
          <a:p>
            <a:r>
              <a:rPr lang="en-US" sz="2000" dirty="0">
                <a:solidFill>
                  <a:schemeClr val="tx1"/>
                </a:solidFill>
              </a:rPr>
              <a:t>Any subcutaneous mass such as thorn and foreign body granulomas, particularly in areas endemic for mycetoma, may simulate mycetoma</a:t>
            </a:r>
            <a:r>
              <a:rPr lang="en-US" sz="2000" dirty="0" smtClean="0">
                <a:solidFill>
                  <a:schemeClr val="tx1"/>
                </a:solidFill>
              </a:rPr>
              <a:t>.</a:t>
            </a:r>
          </a:p>
          <a:p>
            <a:endParaRPr lang="en-US" sz="2000" dirty="0">
              <a:solidFill>
                <a:schemeClr val="tx1"/>
              </a:solidFill>
            </a:endParaRPr>
          </a:p>
          <a:p>
            <a:r>
              <a:rPr lang="en-US" sz="2000" dirty="0">
                <a:solidFill>
                  <a:schemeClr val="tx1"/>
                </a:solidFill>
              </a:rPr>
              <a:t>Bone lesions may be confused with osteosarcoma and chronic </a:t>
            </a:r>
            <a:r>
              <a:rPr lang="en-US" sz="2000" dirty="0" smtClean="0">
                <a:solidFill>
                  <a:schemeClr val="tx1"/>
                </a:solidFill>
              </a:rPr>
              <a:t>osteomyelitis.</a:t>
            </a:r>
            <a:endParaRPr lang="en-US" sz="2000" dirty="0">
              <a:solidFill>
                <a:schemeClr val="tx1"/>
              </a:solidFill>
            </a:endParaRPr>
          </a:p>
          <a:p>
            <a:endParaRPr lang="en-US" sz="2000" dirty="0">
              <a:solidFill>
                <a:schemeClr val="tx1"/>
              </a:solidFill>
            </a:endParaRPr>
          </a:p>
        </p:txBody>
      </p:sp>
    </p:spTree>
    <p:extLst>
      <p:ext uri="{BB962C8B-B14F-4D97-AF65-F5344CB8AC3E}">
        <p14:creationId xmlns:p14="http://schemas.microsoft.com/office/powerpoint/2010/main" val="41546453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i="1" dirty="0" smtClean="0">
                <a:solidFill>
                  <a:srgbClr val="000000"/>
                </a:solidFill>
              </a:rPr>
              <a:t>Madurella mycetomatis</a:t>
            </a:r>
          </a:p>
        </p:txBody>
      </p:sp>
      <p:sp>
        <p:nvSpPr>
          <p:cNvPr id="10243" name="Rectangle 3"/>
          <p:cNvSpPr>
            <a:spLocks noGrp="1" noChangeArrowheads="1"/>
          </p:cNvSpPr>
          <p:nvPr>
            <p:ph sz="half" idx="1"/>
          </p:nvPr>
        </p:nvSpPr>
        <p:spPr>
          <a:xfrm>
            <a:off x="1066800" y="2362200"/>
            <a:ext cx="3924300" cy="3733800"/>
          </a:xfrm>
        </p:spPr>
        <p:txBody>
          <a:bodyPr/>
          <a:lstStyle/>
          <a:p>
            <a:pPr eaLnBrk="1" hangingPunct="1">
              <a:buFont typeface="Wingdings" pitchFamily="2" charset="2"/>
              <a:buNone/>
            </a:pPr>
            <a:endParaRPr lang="en-US" sz="2400" dirty="0" smtClean="0"/>
          </a:p>
        </p:txBody>
      </p:sp>
      <p:sp>
        <p:nvSpPr>
          <p:cNvPr id="7"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10244" name="Rectangle 4"/>
          <p:cNvSpPr>
            <a:spLocks noGrp="1" noChangeArrowheads="1"/>
          </p:cNvSpPr>
          <p:nvPr>
            <p:ph sz="half" idx="2"/>
          </p:nvPr>
        </p:nvSpPr>
        <p:spPr>
          <a:xfrm>
            <a:off x="4876800" y="2590800"/>
            <a:ext cx="3924300" cy="3733800"/>
          </a:xfrm>
          <a:noFill/>
        </p:spPr>
        <p:txBody>
          <a:bodyPr/>
          <a:lstStyle/>
          <a:p>
            <a:r>
              <a:rPr lang="en-US" sz="2000" dirty="0" smtClean="0">
                <a:solidFill>
                  <a:srgbClr val="000000"/>
                </a:solidFill>
              </a:rPr>
              <a:t>There </a:t>
            </a:r>
            <a:r>
              <a:rPr lang="en-US" sz="2000" dirty="0" smtClean="0">
                <a:solidFill>
                  <a:srgbClr val="000000"/>
                </a:solidFill>
              </a:rPr>
              <a:t>are two types of grain: filamentous and </a:t>
            </a:r>
            <a:r>
              <a:rPr lang="en-US" sz="2000" dirty="0" smtClean="0">
                <a:solidFill>
                  <a:srgbClr val="000000"/>
                </a:solidFill>
              </a:rPr>
              <a:t>vesicular</a:t>
            </a:r>
          </a:p>
          <a:p>
            <a:endParaRPr lang="en-US" sz="2000" dirty="0" smtClean="0">
              <a:solidFill>
                <a:srgbClr val="000000"/>
              </a:solidFill>
            </a:endParaRPr>
          </a:p>
          <a:p>
            <a:r>
              <a:rPr lang="en-US" sz="2000" dirty="0" smtClean="0">
                <a:solidFill>
                  <a:srgbClr val="000000"/>
                </a:solidFill>
              </a:rPr>
              <a:t>This </a:t>
            </a:r>
            <a:r>
              <a:rPr lang="en-US" sz="2000" dirty="0" smtClean="0">
                <a:solidFill>
                  <a:srgbClr val="000000"/>
                </a:solidFill>
              </a:rPr>
              <a:t>is a histological section of </a:t>
            </a:r>
            <a:r>
              <a:rPr lang="en-US" sz="2000" dirty="0" smtClean="0">
                <a:solidFill>
                  <a:srgbClr val="000000"/>
                </a:solidFill>
              </a:rPr>
              <a:t>filamentous type </a:t>
            </a:r>
            <a:r>
              <a:rPr lang="en-US" sz="2000" dirty="0" smtClean="0">
                <a:solidFill>
                  <a:srgbClr val="000000"/>
                </a:solidFill>
              </a:rPr>
              <a:t>of grain of </a:t>
            </a:r>
            <a:r>
              <a:rPr lang="en-US" sz="2000" i="1" dirty="0" smtClean="0">
                <a:solidFill>
                  <a:srgbClr val="000000"/>
                </a:solidFill>
              </a:rPr>
              <a:t>M mycetomatis</a:t>
            </a:r>
            <a:r>
              <a:rPr lang="en-US" sz="2000" dirty="0" smtClean="0">
                <a:solidFill>
                  <a:srgbClr val="000000"/>
                </a:solidFill>
              </a:rPr>
              <a:t>. </a:t>
            </a:r>
            <a:endParaRPr lang="en-US" sz="2000" dirty="0" smtClean="0">
              <a:solidFill>
                <a:srgbClr val="000000"/>
              </a:solidFill>
            </a:endParaRPr>
          </a:p>
          <a:p>
            <a:pPr marL="114300" indent="0">
              <a:buNone/>
            </a:pPr>
            <a:r>
              <a:rPr lang="en-US" sz="2000" dirty="0">
                <a:solidFill>
                  <a:srgbClr val="000000"/>
                </a:solidFill>
              </a:rPr>
              <a:t> </a:t>
            </a:r>
            <a:r>
              <a:rPr lang="en-US" sz="2000" dirty="0" smtClean="0">
                <a:solidFill>
                  <a:srgbClr val="000000"/>
                </a:solidFill>
              </a:rPr>
              <a:t>  </a:t>
            </a:r>
          </a:p>
          <a:p>
            <a:r>
              <a:rPr lang="en-US" sz="2000" dirty="0">
                <a:solidFill>
                  <a:srgbClr val="000000"/>
                </a:solidFill>
              </a:rPr>
              <a:t> </a:t>
            </a:r>
            <a:r>
              <a:rPr lang="en-US" sz="2000" dirty="0" smtClean="0">
                <a:solidFill>
                  <a:srgbClr val="000000"/>
                </a:solidFill>
              </a:rPr>
              <a:t>The </a:t>
            </a:r>
            <a:r>
              <a:rPr lang="en-US" sz="2000" dirty="0" smtClean="0">
                <a:solidFill>
                  <a:srgbClr val="000000"/>
                </a:solidFill>
              </a:rPr>
              <a:t>hyphae are embedded in cement substance containing a brown pigment</a:t>
            </a:r>
          </a:p>
        </p:txBody>
      </p:sp>
      <p:pic>
        <p:nvPicPr>
          <p:cNvPr id="10245" name="Picture 5" descr="fig4"/>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852055" y="2483427"/>
            <a:ext cx="3886200" cy="3505200"/>
          </a:xfrm>
          <a:prstGeom prst="ellipse">
            <a:avLst/>
          </a:prstGeom>
          <a:ln>
            <a:noFill/>
          </a:ln>
          <a:effectLst>
            <a:outerShdw blurRad="44450" dist="27940" dir="5400000" algn="ctr">
              <a:srgbClr val="000000">
                <a:alpha val="32000"/>
              </a:srgbClr>
            </a:outerShdw>
            <a:softEdge rad="112500"/>
          </a:effectLst>
          <a:scene3d>
            <a:camera prst="orthographicFront">
              <a:rot lat="0" lon="0" rev="0"/>
            </a:camera>
            <a:lightRig rig="balanced" dir="t">
              <a:rot lat="0" lon="0" rev="8700000"/>
            </a:lightRig>
          </a:scene3d>
          <a:sp3d>
            <a:bevelT w="190500" h="38100"/>
          </a:sp3d>
        </p:spPr>
      </p:pic>
      <p:sp>
        <p:nvSpPr>
          <p:cNvPr id="6" name="Title 1"/>
          <p:cNvSpPr txBox="1">
            <a:spLocks/>
          </p:cNvSpPr>
          <p:nvPr/>
        </p:nvSpPr>
        <p:spPr>
          <a:xfrm>
            <a:off x="304800" y="228600"/>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i="1" cap="none" dirty="0" smtClean="0">
                <a:solidFill>
                  <a:srgbClr val="000000"/>
                </a:solidFill>
              </a:rPr>
              <a:t>Madurella  Mycetomatis</a:t>
            </a:r>
            <a:endParaRPr lang="en-US" sz="2400" cap="none" dirty="0">
              <a:solidFill>
                <a:srgbClr val="00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i="1" dirty="0" smtClean="0">
                <a:solidFill>
                  <a:srgbClr val="000000"/>
                </a:solidFill>
              </a:rPr>
              <a:t>Madurella mycetomatis</a:t>
            </a:r>
          </a:p>
        </p:txBody>
      </p:sp>
      <p:sp>
        <p:nvSpPr>
          <p:cNvPr id="6" name="Title 1"/>
          <p:cNvSpPr txBox="1">
            <a:spLocks/>
          </p:cNvSpPr>
          <p:nvPr/>
        </p:nvSpPr>
        <p:spPr>
          <a:xfrm>
            <a:off x="304800" y="228600"/>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i="1" cap="none" dirty="0" smtClean="0">
                <a:solidFill>
                  <a:srgbClr val="000000"/>
                </a:solidFill>
              </a:rPr>
              <a:t>Madurella  Mycetomatis</a:t>
            </a:r>
            <a:endParaRPr lang="en-US" sz="2400" cap="none" dirty="0">
              <a:solidFill>
                <a:srgbClr val="000000"/>
              </a:solidFill>
            </a:endParaRPr>
          </a:p>
        </p:txBody>
      </p:sp>
      <p:sp>
        <p:nvSpPr>
          <p:cNvPr id="15"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8" name="Rectangle 4"/>
          <p:cNvSpPr txBox="1">
            <a:spLocks noChangeArrowheads="1"/>
          </p:cNvSpPr>
          <p:nvPr/>
        </p:nvSpPr>
        <p:spPr>
          <a:xfrm>
            <a:off x="4876800" y="2971800"/>
            <a:ext cx="3276600" cy="2362200"/>
          </a:xfrm>
          <a:prstGeom prst="rect">
            <a:avLst/>
          </a:prstGeom>
          <a:noFill/>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8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4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20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8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8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8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800" kern="1200">
                <a:solidFill>
                  <a:schemeClr val="tx2"/>
                </a:solidFill>
                <a:latin typeface="+mn-lt"/>
                <a:ea typeface="+mn-ea"/>
                <a:cs typeface="+mn-cs"/>
              </a:defRPr>
            </a:lvl9pPr>
          </a:lstStyle>
          <a:p>
            <a:r>
              <a:rPr lang="en-US" sz="2000" dirty="0" smtClean="0">
                <a:solidFill>
                  <a:srgbClr val="000000"/>
                </a:solidFill>
              </a:rPr>
              <a:t>A vesicular type of grain of </a:t>
            </a:r>
            <a:r>
              <a:rPr lang="en-US" sz="2000" i="1" dirty="0" smtClean="0">
                <a:solidFill>
                  <a:srgbClr val="000000"/>
                </a:solidFill>
              </a:rPr>
              <a:t>M. mycetomatis. </a:t>
            </a:r>
          </a:p>
          <a:p>
            <a:pPr>
              <a:buFont typeface="Wingdings" pitchFamily="2" charset="2"/>
              <a:buNone/>
            </a:pPr>
            <a:r>
              <a:rPr lang="en-US" sz="2000" i="1" dirty="0">
                <a:solidFill>
                  <a:srgbClr val="000000"/>
                </a:solidFill>
              </a:rPr>
              <a:t> </a:t>
            </a:r>
            <a:r>
              <a:rPr lang="en-US" sz="2000" i="1" dirty="0" smtClean="0">
                <a:solidFill>
                  <a:srgbClr val="000000"/>
                </a:solidFill>
              </a:rPr>
              <a:t>  </a:t>
            </a:r>
          </a:p>
          <a:p>
            <a:r>
              <a:rPr lang="en-US" sz="2000" i="1" dirty="0">
                <a:solidFill>
                  <a:srgbClr val="000000"/>
                </a:solidFill>
              </a:rPr>
              <a:t> </a:t>
            </a:r>
            <a:r>
              <a:rPr lang="en-US" sz="2000" dirty="0" smtClean="0">
                <a:solidFill>
                  <a:srgbClr val="000000"/>
                </a:solidFill>
              </a:rPr>
              <a:t>The hyphae are mainly in the periphery of the grain and are swollen, hence the term vesicular.</a:t>
            </a:r>
            <a:endParaRPr lang="en-US" sz="2000" dirty="0" smtClean="0">
              <a:solidFill>
                <a:srgbClr val="000000"/>
              </a:solidFill>
            </a:endParaRPr>
          </a:p>
        </p:txBody>
      </p:sp>
      <p:pic>
        <p:nvPicPr>
          <p:cNvPr id="10" name="Picture 5" descr="FIG5"/>
          <p:cNvPicPr>
            <a:picLocks noChangeAspect="1" noChangeArrowheads="1"/>
          </p:cNvPicPr>
          <p:nvPr/>
        </p:nvPicPr>
        <p:blipFill>
          <a:blip r:embed="rId2" cstate="print"/>
          <a:srcRect/>
          <a:stretch>
            <a:fillRect/>
          </a:stretch>
        </p:blipFill>
        <p:spPr bwMode="auto">
          <a:xfrm>
            <a:off x="914400" y="2628900"/>
            <a:ext cx="3352800" cy="3200400"/>
          </a:xfrm>
          <a:prstGeom prst="rect">
            <a:avLst/>
          </a:prstGeom>
          <a:noFill/>
          <a:ln w="9525">
            <a:noFill/>
            <a:miter lim="800000"/>
            <a:headEnd/>
            <a:tailEnd/>
          </a:ln>
        </p:spPr>
      </p:pic>
    </p:spTree>
    <p:extLst>
      <p:ext uri="{BB962C8B-B14F-4D97-AF65-F5344CB8AC3E}">
        <p14:creationId xmlns:p14="http://schemas.microsoft.com/office/powerpoint/2010/main" val="2041910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hangingPunct="1"/>
            <a:r>
              <a:rPr lang="en-US" dirty="0" smtClean="0">
                <a:solidFill>
                  <a:srgbClr val="000000"/>
                </a:solidFill>
              </a:rPr>
              <a:t>Classification of host reaction</a:t>
            </a:r>
          </a:p>
        </p:txBody>
      </p:sp>
      <p:sp>
        <p:nvSpPr>
          <p:cNvPr id="5"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12291" name="Text Box 3"/>
          <p:cNvSpPr txBox="1">
            <a:spLocks noChangeArrowheads="1"/>
          </p:cNvSpPr>
          <p:nvPr/>
        </p:nvSpPr>
        <p:spPr bwMode="auto">
          <a:xfrm>
            <a:off x="990600" y="2275106"/>
            <a:ext cx="7620000" cy="4062651"/>
          </a:xfrm>
          <a:prstGeom prst="rect">
            <a:avLst/>
          </a:prstGeom>
          <a:noFill/>
          <a:ln w="9525">
            <a:noFill/>
            <a:miter lim="800000"/>
            <a:headEnd/>
            <a:tailEnd/>
          </a:ln>
        </p:spPr>
        <p:txBody>
          <a:bodyPr>
            <a:spAutoFit/>
          </a:bodyPr>
          <a:lstStyle/>
          <a:p>
            <a:r>
              <a:rPr lang="en-US" sz="2000" b="1" dirty="0">
                <a:solidFill>
                  <a:srgbClr val="000000"/>
                </a:solidFill>
                <a:latin typeface="Arial" pitchFamily="34" charset="0"/>
              </a:rPr>
              <a:t>Type I:   </a:t>
            </a:r>
            <a:endParaRPr lang="en-US" sz="2000" b="1" dirty="0" smtClean="0">
              <a:solidFill>
                <a:srgbClr val="000000"/>
              </a:solidFill>
              <a:latin typeface="Arial" pitchFamily="34" charset="0"/>
            </a:endParaRPr>
          </a:p>
          <a:p>
            <a:pPr marL="1257300" lvl="2" indent="-342900">
              <a:buFont typeface="Arial" pitchFamily="34" charset="0"/>
              <a:buChar char="•"/>
            </a:pPr>
            <a:r>
              <a:rPr lang="en-US" b="1" dirty="0" smtClean="0">
                <a:solidFill>
                  <a:srgbClr val="000000"/>
                </a:solidFill>
                <a:latin typeface="Arial" pitchFamily="34" charset="0"/>
              </a:rPr>
              <a:t>Central </a:t>
            </a:r>
            <a:r>
              <a:rPr lang="en-US" b="1" dirty="0">
                <a:solidFill>
                  <a:srgbClr val="000000"/>
                </a:solidFill>
                <a:latin typeface="Arial" pitchFamily="34" charset="0"/>
              </a:rPr>
              <a:t>neutrophils zone around </a:t>
            </a:r>
            <a:r>
              <a:rPr lang="en-US" b="1" dirty="0" smtClean="0">
                <a:solidFill>
                  <a:srgbClr val="000000"/>
                </a:solidFill>
                <a:latin typeface="Arial" pitchFamily="34" charset="0"/>
              </a:rPr>
              <a:t>grain</a:t>
            </a:r>
          </a:p>
          <a:p>
            <a:pPr marL="1257300" lvl="2" indent="-342900">
              <a:buFont typeface="Arial" pitchFamily="34" charset="0"/>
              <a:buChar char="•"/>
            </a:pPr>
            <a:r>
              <a:rPr lang="en-US" b="1" dirty="0" smtClean="0">
                <a:solidFill>
                  <a:srgbClr val="000000"/>
                </a:solidFill>
                <a:latin typeface="Arial" pitchFamily="34" charset="0"/>
              </a:rPr>
              <a:t>Middle </a:t>
            </a:r>
            <a:r>
              <a:rPr lang="en-US" b="1" dirty="0">
                <a:solidFill>
                  <a:srgbClr val="000000"/>
                </a:solidFill>
                <a:latin typeface="Arial" pitchFamily="34" charset="0"/>
              </a:rPr>
              <a:t>macrophage </a:t>
            </a:r>
            <a:r>
              <a:rPr lang="en-US" b="1" dirty="0" smtClean="0">
                <a:solidFill>
                  <a:srgbClr val="000000"/>
                </a:solidFill>
                <a:latin typeface="Arial" pitchFamily="34" charset="0"/>
              </a:rPr>
              <a:t>zone</a:t>
            </a:r>
          </a:p>
          <a:p>
            <a:pPr marL="1257300" lvl="2" indent="-342900">
              <a:buFont typeface="Arial" pitchFamily="34" charset="0"/>
              <a:buChar char="•"/>
            </a:pPr>
            <a:r>
              <a:rPr lang="en-US" b="1" dirty="0" smtClean="0">
                <a:solidFill>
                  <a:srgbClr val="000000"/>
                </a:solidFill>
                <a:latin typeface="Arial" pitchFamily="34" charset="0"/>
              </a:rPr>
              <a:t>Peripheral </a:t>
            </a:r>
            <a:r>
              <a:rPr lang="en-US" b="1" dirty="0">
                <a:solidFill>
                  <a:srgbClr val="000000"/>
                </a:solidFill>
                <a:latin typeface="Arial" pitchFamily="34" charset="0"/>
              </a:rPr>
              <a:t>lymphocyte/plasma cell  </a:t>
            </a:r>
            <a:r>
              <a:rPr lang="en-US" b="1" dirty="0" smtClean="0">
                <a:solidFill>
                  <a:srgbClr val="000000"/>
                </a:solidFill>
                <a:latin typeface="Arial" pitchFamily="34" charset="0"/>
              </a:rPr>
              <a:t>zone</a:t>
            </a:r>
          </a:p>
          <a:p>
            <a:pPr lvl="2"/>
            <a:endParaRPr lang="en-US" b="1" dirty="0" smtClean="0">
              <a:solidFill>
                <a:srgbClr val="000000"/>
              </a:solidFill>
              <a:latin typeface="Arial" pitchFamily="34" charset="0"/>
            </a:endParaRPr>
          </a:p>
          <a:p>
            <a:pPr lvl="2"/>
            <a:endParaRPr lang="en-US" b="1" dirty="0">
              <a:solidFill>
                <a:srgbClr val="000000"/>
              </a:solidFill>
              <a:latin typeface="Arial" pitchFamily="34" charset="0"/>
            </a:endParaRPr>
          </a:p>
          <a:p>
            <a:r>
              <a:rPr lang="en-US" sz="2000" b="1" dirty="0">
                <a:solidFill>
                  <a:srgbClr val="000000"/>
                </a:solidFill>
                <a:latin typeface="Arial" pitchFamily="34" charset="0"/>
              </a:rPr>
              <a:t>Type II:  </a:t>
            </a:r>
            <a:endParaRPr lang="en-US" sz="2000" b="1" dirty="0" smtClean="0">
              <a:solidFill>
                <a:srgbClr val="000000"/>
              </a:solidFill>
              <a:latin typeface="Arial" pitchFamily="34" charset="0"/>
            </a:endParaRPr>
          </a:p>
          <a:p>
            <a:pPr marL="1257300" lvl="2" indent="-342900">
              <a:buFont typeface="Arial" pitchFamily="34" charset="0"/>
              <a:buChar char="•"/>
            </a:pPr>
            <a:r>
              <a:rPr lang="en-US" b="1" dirty="0" smtClean="0">
                <a:solidFill>
                  <a:srgbClr val="000000"/>
                </a:solidFill>
                <a:latin typeface="Arial" pitchFamily="34" charset="0"/>
              </a:rPr>
              <a:t>Macrophage/giant </a:t>
            </a:r>
            <a:r>
              <a:rPr lang="en-US" b="1" dirty="0">
                <a:solidFill>
                  <a:srgbClr val="000000"/>
                </a:solidFill>
                <a:latin typeface="Arial" pitchFamily="34" charset="0"/>
              </a:rPr>
              <a:t>cell zone around </a:t>
            </a:r>
            <a:r>
              <a:rPr lang="en-US" b="1" dirty="0" smtClean="0">
                <a:solidFill>
                  <a:srgbClr val="000000"/>
                </a:solidFill>
                <a:latin typeface="Arial" pitchFamily="34" charset="0"/>
              </a:rPr>
              <a:t>grain</a:t>
            </a:r>
          </a:p>
          <a:p>
            <a:pPr marL="1257300" lvl="2" indent="-342900">
              <a:buFont typeface="Arial" pitchFamily="34" charset="0"/>
              <a:buChar char="•"/>
            </a:pPr>
            <a:r>
              <a:rPr lang="en-US" b="1" dirty="0" smtClean="0">
                <a:solidFill>
                  <a:srgbClr val="000000"/>
                </a:solidFill>
                <a:latin typeface="Arial" pitchFamily="34" charset="0"/>
              </a:rPr>
              <a:t>Lymphocytes/plasma </a:t>
            </a:r>
            <a:r>
              <a:rPr lang="en-US" b="1" dirty="0">
                <a:solidFill>
                  <a:srgbClr val="000000"/>
                </a:solidFill>
                <a:latin typeface="Arial" pitchFamily="34" charset="0"/>
              </a:rPr>
              <a:t>cells in the </a:t>
            </a:r>
            <a:r>
              <a:rPr lang="en-US" b="1" dirty="0" smtClean="0">
                <a:solidFill>
                  <a:srgbClr val="000000"/>
                </a:solidFill>
                <a:latin typeface="Arial" pitchFamily="34" charset="0"/>
              </a:rPr>
              <a:t>periphery</a:t>
            </a:r>
          </a:p>
          <a:p>
            <a:pPr marL="1257300" lvl="2" indent="-342900">
              <a:buFont typeface="Arial" pitchFamily="34" charset="0"/>
              <a:buChar char="•"/>
            </a:pPr>
            <a:endParaRPr lang="en-US" b="1" dirty="0">
              <a:solidFill>
                <a:srgbClr val="000000"/>
              </a:solidFill>
              <a:latin typeface="Arial" pitchFamily="34" charset="0"/>
            </a:endParaRPr>
          </a:p>
          <a:p>
            <a:pPr lvl="2"/>
            <a:endParaRPr lang="en-US" b="1" dirty="0" smtClean="0">
              <a:solidFill>
                <a:srgbClr val="000000"/>
              </a:solidFill>
              <a:latin typeface="Arial" pitchFamily="34" charset="0"/>
            </a:endParaRPr>
          </a:p>
          <a:p>
            <a:r>
              <a:rPr lang="en-US" sz="2000" b="1" dirty="0" smtClean="0">
                <a:solidFill>
                  <a:srgbClr val="000000"/>
                </a:solidFill>
                <a:latin typeface="Arial" pitchFamily="34" charset="0"/>
              </a:rPr>
              <a:t>Type </a:t>
            </a:r>
            <a:r>
              <a:rPr lang="en-US" sz="2000" b="1" dirty="0">
                <a:solidFill>
                  <a:srgbClr val="000000"/>
                </a:solidFill>
                <a:latin typeface="Arial" pitchFamily="34" charset="0"/>
              </a:rPr>
              <a:t>III: </a:t>
            </a:r>
            <a:endParaRPr lang="en-US" sz="2000" b="1" dirty="0" smtClean="0">
              <a:solidFill>
                <a:srgbClr val="000000"/>
              </a:solidFill>
              <a:latin typeface="Arial" pitchFamily="34" charset="0"/>
            </a:endParaRPr>
          </a:p>
          <a:p>
            <a:pPr marL="1257300" lvl="2" indent="-342900">
              <a:buFont typeface="Arial" pitchFamily="34" charset="0"/>
              <a:buChar char="•"/>
            </a:pPr>
            <a:r>
              <a:rPr lang="en-US" b="1" dirty="0" err="1" smtClean="0">
                <a:solidFill>
                  <a:srgbClr val="000000"/>
                </a:solidFill>
                <a:latin typeface="Arial" pitchFamily="34" charset="0"/>
              </a:rPr>
              <a:t>Epithelioid</a:t>
            </a:r>
            <a:r>
              <a:rPr lang="en-US" b="1" dirty="0" smtClean="0">
                <a:solidFill>
                  <a:srgbClr val="000000"/>
                </a:solidFill>
                <a:latin typeface="Arial" pitchFamily="34" charset="0"/>
              </a:rPr>
              <a:t> </a:t>
            </a:r>
            <a:r>
              <a:rPr lang="en-US" b="1" dirty="0">
                <a:solidFill>
                  <a:srgbClr val="000000"/>
                </a:solidFill>
                <a:latin typeface="Arial" pitchFamily="34" charset="0"/>
              </a:rPr>
              <a:t>granuloma </a:t>
            </a:r>
          </a:p>
          <a:p>
            <a:r>
              <a:rPr lang="en-US" dirty="0">
                <a:solidFill>
                  <a:srgbClr val="000000"/>
                </a:solidFill>
                <a:latin typeface="Arial" pitchFamily="34" charset="0"/>
              </a:rPr>
              <a:t>            </a:t>
            </a:r>
          </a:p>
        </p:txBody>
      </p:sp>
      <p:sp>
        <p:nvSpPr>
          <p:cNvPr id="4" name="Title 1"/>
          <p:cNvSpPr txBox="1">
            <a:spLocks/>
          </p:cNvSpPr>
          <p:nvPr/>
        </p:nvSpPr>
        <p:spPr>
          <a:xfrm>
            <a:off x="304800" y="304800"/>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rgbClr val="000000"/>
                </a:solidFill>
              </a:rPr>
              <a:t>Classification of Host Reaction</a:t>
            </a:r>
            <a:endParaRPr lang="en-US" sz="2400" cap="none" dirty="0">
              <a:solidFill>
                <a:srgbClr val="00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solidFill>
                  <a:srgbClr val="000000"/>
                </a:solidFill>
              </a:rPr>
              <a:t>Pathology of mycetoma</a:t>
            </a:r>
          </a:p>
        </p:txBody>
      </p:sp>
      <p:sp>
        <p:nvSpPr>
          <p:cNvPr id="6"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pic>
        <p:nvPicPr>
          <p:cNvPr id="13316" name="Picture 6" descr="neutrophils arond black grain"/>
          <p:cNvPicPr>
            <a:picLocks noGrp="1" noChangeAspect="1" noChangeArrowheads="1"/>
          </p:cNvPicPr>
          <p:nvPr>
            <p:ph type="clipArt" sz="half" idx="1"/>
          </p:nvPr>
        </p:nvPicPr>
        <p:blipFill>
          <a:blip r:embed="rId2" cstate="print"/>
          <a:stretch>
            <a:fillRect/>
          </a:stretch>
        </p:blipFill>
        <p:spPr>
          <a:xfrm>
            <a:off x="1066800" y="2955275"/>
            <a:ext cx="3924300" cy="2547649"/>
          </a:xfrm>
          <a:noFill/>
        </p:spPr>
      </p:pic>
      <p:sp>
        <p:nvSpPr>
          <p:cNvPr id="13315" name="Rectangle 4"/>
          <p:cNvSpPr>
            <a:spLocks noGrp="1" noChangeArrowheads="1"/>
          </p:cNvSpPr>
          <p:nvPr>
            <p:ph type="body" sz="half" idx="2"/>
          </p:nvPr>
        </p:nvSpPr>
        <p:spPr>
          <a:xfrm>
            <a:off x="5105400" y="3352800"/>
            <a:ext cx="2743200" cy="1752600"/>
          </a:xfrm>
        </p:spPr>
        <p:txBody>
          <a:bodyPr>
            <a:normAutofit/>
          </a:bodyPr>
          <a:lstStyle/>
          <a:p>
            <a:r>
              <a:rPr lang="en-US" sz="2000" dirty="0" smtClean="0">
                <a:solidFill>
                  <a:srgbClr val="000000"/>
                </a:solidFill>
              </a:rPr>
              <a:t>Neutrophils </a:t>
            </a:r>
            <a:r>
              <a:rPr lang="en-US" sz="2000" dirty="0" smtClean="0">
                <a:solidFill>
                  <a:srgbClr val="000000"/>
                </a:solidFill>
              </a:rPr>
              <a:t>around a grain of</a:t>
            </a:r>
            <a:r>
              <a:rPr lang="en-US" sz="2000" i="1" dirty="0" smtClean="0">
                <a:solidFill>
                  <a:srgbClr val="000000"/>
                </a:solidFill>
              </a:rPr>
              <a:t> </a:t>
            </a:r>
            <a:r>
              <a:rPr lang="en-US" sz="2000" i="1" dirty="0" smtClean="0">
                <a:solidFill>
                  <a:srgbClr val="000000"/>
                </a:solidFill>
              </a:rPr>
              <a:t>M. </a:t>
            </a:r>
            <a:r>
              <a:rPr lang="en-US" sz="2000" i="1" dirty="0" smtClean="0">
                <a:solidFill>
                  <a:srgbClr val="000000"/>
                </a:solidFill>
              </a:rPr>
              <a:t>mycetomatis</a:t>
            </a:r>
          </a:p>
        </p:txBody>
      </p:sp>
      <p:sp>
        <p:nvSpPr>
          <p:cNvPr id="5" name="Title 1"/>
          <p:cNvSpPr txBox="1">
            <a:spLocks/>
          </p:cNvSpPr>
          <p:nvPr/>
        </p:nvSpPr>
        <p:spPr>
          <a:xfrm>
            <a:off x="228600" y="263236"/>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800" cap="none" dirty="0" smtClean="0">
                <a:solidFill>
                  <a:srgbClr val="000000"/>
                </a:solidFill>
              </a:rPr>
              <a:t>Pathology of Mycetoma</a:t>
            </a:r>
            <a:endParaRPr lang="en-US" sz="2800" cap="none" dirty="0">
              <a:solidFill>
                <a:srgbClr val="00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solidFill>
                  <a:srgbClr val="000000"/>
                </a:solidFill>
              </a:rPr>
              <a:t>Pathology of mycetoma</a:t>
            </a:r>
          </a:p>
        </p:txBody>
      </p:sp>
      <p:sp>
        <p:nvSpPr>
          <p:cNvPr id="6"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5" name="Title 1"/>
          <p:cNvSpPr txBox="1">
            <a:spLocks/>
          </p:cNvSpPr>
          <p:nvPr/>
        </p:nvSpPr>
        <p:spPr>
          <a:xfrm>
            <a:off x="304800" y="277091"/>
            <a:ext cx="85344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800" cap="none" dirty="0" smtClean="0">
                <a:solidFill>
                  <a:srgbClr val="000000"/>
                </a:solidFill>
              </a:rPr>
              <a:t>Pathology of Mycetoma</a:t>
            </a:r>
            <a:endParaRPr lang="en-US" sz="2800" cap="none" dirty="0">
              <a:solidFill>
                <a:srgbClr val="000000"/>
              </a:solidFill>
            </a:endParaRPr>
          </a:p>
        </p:txBody>
      </p:sp>
      <p:pic>
        <p:nvPicPr>
          <p:cNvPr id="8" name="Picture 6" descr="cd15 black madura"/>
          <p:cNvPicPr>
            <a:picLocks noGrp="1" noChangeAspect="1" noChangeArrowheads="1"/>
          </p:cNvPicPr>
          <p:nvPr>
            <p:ph type="clipArt" sz="half" idx="1"/>
          </p:nvPr>
        </p:nvPicPr>
        <p:blipFill>
          <a:blip r:embed="rId2" cstate="print"/>
          <a:stretch>
            <a:fillRect/>
          </a:stretch>
        </p:blipFill>
        <p:spPr>
          <a:xfrm>
            <a:off x="1324360" y="2822448"/>
            <a:ext cx="4113549" cy="2813304"/>
          </a:xfrm>
          <a:noFill/>
        </p:spPr>
      </p:pic>
      <p:sp>
        <p:nvSpPr>
          <p:cNvPr id="9" name="Rectangle 4"/>
          <p:cNvSpPr txBox="1">
            <a:spLocks noChangeArrowheads="1"/>
          </p:cNvSpPr>
          <p:nvPr/>
        </p:nvSpPr>
        <p:spPr>
          <a:xfrm>
            <a:off x="5437909" y="2971800"/>
            <a:ext cx="2743200" cy="28194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smtClean="0">
                <a:solidFill>
                  <a:srgbClr val="000000"/>
                </a:solidFill>
              </a:rPr>
              <a:t>CD-15 </a:t>
            </a:r>
            <a:r>
              <a:rPr lang="en-US" sz="2000" dirty="0">
                <a:solidFill>
                  <a:srgbClr val="000000"/>
                </a:solidFill>
              </a:rPr>
              <a:t>positive neutrophils around a grain of </a:t>
            </a:r>
            <a:endParaRPr lang="en-US" sz="2000" dirty="0" smtClean="0">
              <a:solidFill>
                <a:srgbClr val="000000"/>
              </a:solidFill>
            </a:endParaRPr>
          </a:p>
          <a:p>
            <a:pPr>
              <a:buFont typeface="Wingdings" pitchFamily="2" charset="2"/>
              <a:buNone/>
            </a:pPr>
            <a:r>
              <a:rPr lang="en-US" sz="2000" dirty="0">
                <a:solidFill>
                  <a:srgbClr val="000000"/>
                </a:solidFill>
              </a:rPr>
              <a:t> </a:t>
            </a:r>
            <a:r>
              <a:rPr lang="en-US" sz="2000" dirty="0" smtClean="0">
                <a:solidFill>
                  <a:srgbClr val="000000"/>
                </a:solidFill>
              </a:rPr>
              <a:t>  </a:t>
            </a:r>
            <a:r>
              <a:rPr lang="en-US" sz="2000" i="1" dirty="0" smtClean="0">
                <a:solidFill>
                  <a:srgbClr val="000000"/>
                </a:solidFill>
              </a:rPr>
              <a:t>M. </a:t>
            </a:r>
            <a:r>
              <a:rPr lang="en-US" sz="2000" i="1" dirty="0">
                <a:solidFill>
                  <a:srgbClr val="000000"/>
                </a:solidFill>
              </a:rPr>
              <a:t>mycetomatis</a:t>
            </a:r>
            <a:r>
              <a:rPr lang="en-US" sz="2000" dirty="0">
                <a:solidFill>
                  <a:srgbClr val="000000"/>
                </a:solidFill>
              </a:rPr>
              <a:t>. Alkaline phosphatase stain</a:t>
            </a:r>
          </a:p>
        </p:txBody>
      </p:sp>
    </p:spTree>
    <p:extLst>
      <p:ext uri="{BB962C8B-B14F-4D97-AF65-F5344CB8AC3E}">
        <p14:creationId xmlns:p14="http://schemas.microsoft.com/office/powerpoint/2010/main" val="1009268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15364" name="Rectangle 4"/>
          <p:cNvSpPr>
            <a:spLocks noGrp="1" noChangeArrowheads="1"/>
          </p:cNvSpPr>
          <p:nvPr>
            <p:ph type="body" sz="half" idx="2"/>
          </p:nvPr>
        </p:nvSpPr>
        <p:spPr>
          <a:xfrm>
            <a:off x="4838700" y="2696344"/>
            <a:ext cx="3924300" cy="3065512"/>
          </a:xfrm>
          <a:noFill/>
        </p:spPr>
        <p:txBody>
          <a:bodyPr>
            <a:normAutofit fontScale="92500" lnSpcReduction="10000"/>
          </a:bodyPr>
          <a:lstStyle/>
          <a:p>
            <a:pPr eaLnBrk="1" hangingPunct="1">
              <a:lnSpc>
                <a:spcPct val="90000"/>
              </a:lnSpc>
            </a:pPr>
            <a:r>
              <a:rPr lang="en-US" sz="2000" dirty="0" smtClean="0"/>
              <a:t> </a:t>
            </a:r>
            <a:r>
              <a:rPr lang="en-US" sz="2000" dirty="0" smtClean="0">
                <a:solidFill>
                  <a:srgbClr val="000000"/>
                </a:solidFill>
              </a:rPr>
              <a:t>Part of a grain surrounded by a layer of neutrophils</a:t>
            </a:r>
            <a:r>
              <a:rPr lang="en-US" sz="2000" dirty="0" smtClean="0">
                <a:solidFill>
                  <a:srgbClr val="000000"/>
                </a:solidFill>
              </a:rPr>
              <a:t>.</a:t>
            </a:r>
          </a:p>
          <a:p>
            <a:pPr marL="114300" indent="0" eaLnBrk="1" hangingPunct="1">
              <a:lnSpc>
                <a:spcPct val="90000"/>
              </a:lnSpc>
              <a:buNone/>
            </a:pPr>
            <a:r>
              <a:rPr lang="en-US" sz="2000" dirty="0" smtClean="0">
                <a:solidFill>
                  <a:srgbClr val="000000"/>
                </a:solidFill>
              </a:rPr>
              <a:t> </a:t>
            </a:r>
          </a:p>
          <a:p>
            <a:pPr eaLnBrk="1" hangingPunct="1">
              <a:lnSpc>
                <a:spcPct val="90000"/>
              </a:lnSpc>
            </a:pPr>
            <a:r>
              <a:rPr lang="en-US" sz="2000" dirty="0" smtClean="0">
                <a:solidFill>
                  <a:srgbClr val="000000"/>
                </a:solidFill>
              </a:rPr>
              <a:t>Outside </a:t>
            </a:r>
            <a:r>
              <a:rPr lang="en-US" sz="2000" dirty="0" smtClean="0">
                <a:solidFill>
                  <a:srgbClr val="000000"/>
                </a:solidFill>
              </a:rPr>
              <a:t>this is a zone of CD 68 +</a:t>
            </a:r>
            <a:r>
              <a:rPr lang="en-US" sz="2000" dirty="0" err="1" smtClean="0">
                <a:solidFill>
                  <a:srgbClr val="000000"/>
                </a:solidFill>
              </a:rPr>
              <a:t>ve</a:t>
            </a:r>
            <a:r>
              <a:rPr lang="en-US" sz="2000" dirty="0" smtClean="0">
                <a:solidFill>
                  <a:srgbClr val="000000"/>
                </a:solidFill>
              </a:rPr>
              <a:t> macrophages. </a:t>
            </a:r>
            <a:endParaRPr lang="en-US" sz="2000" dirty="0" smtClean="0">
              <a:solidFill>
                <a:srgbClr val="000000"/>
              </a:solidFill>
            </a:endParaRPr>
          </a:p>
          <a:p>
            <a:pPr marL="114300" indent="0" eaLnBrk="1" hangingPunct="1">
              <a:lnSpc>
                <a:spcPct val="90000"/>
              </a:lnSpc>
              <a:buNone/>
            </a:pPr>
            <a:endParaRPr lang="en-US" sz="2000" dirty="0" smtClean="0">
              <a:solidFill>
                <a:srgbClr val="000000"/>
              </a:solidFill>
            </a:endParaRPr>
          </a:p>
          <a:p>
            <a:pPr eaLnBrk="1" hangingPunct="1">
              <a:lnSpc>
                <a:spcPct val="90000"/>
              </a:lnSpc>
            </a:pPr>
            <a:r>
              <a:rPr lang="en-US" sz="2000" dirty="0" smtClean="0">
                <a:solidFill>
                  <a:srgbClr val="000000"/>
                </a:solidFill>
              </a:rPr>
              <a:t>They </a:t>
            </a:r>
            <a:r>
              <a:rPr lang="en-US" sz="2000" dirty="0" smtClean="0">
                <a:solidFill>
                  <a:srgbClr val="000000"/>
                </a:solidFill>
              </a:rPr>
              <a:t>stain a brown colour. (Immunoperoxidase stain</a:t>
            </a:r>
            <a:r>
              <a:rPr lang="en-US" sz="2000" dirty="0" smtClean="0">
                <a:solidFill>
                  <a:srgbClr val="000000"/>
                </a:solidFill>
              </a:rPr>
              <a:t>)</a:t>
            </a:r>
          </a:p>
          <a:p>
            <a:pPr eaLnBrk="1" hangingPunct="1">
              <a:lnSpc>
                <a:spcPct val="90000"/>
              </a:lnSpc>
            </a:pPr>
            <a:endParaRPr lang="en-US" sz="2000" dirty="0" smtClean="0">
              <a:solidFill>
                <a:srgbClr val="000000"/>
              </a:solidFill>
            </a:endParaRPr>
          </a:p>
          <a:p>
            <a:pPr>
              <a:lnSpc>
                <a:spcPct val="90000"/>
              </a:lnSpc>
            </a:pPr>
            <a:r>
              <a:rPr lang="en-US" sz="2000" dirty="0" smtClean="0">
                <a:solidFill>
                  <a:srgbClr val="000000"/>
                </a:solidFill>
              </a:rPr>
              <a:t> </a:t>
            </a:r>
            <a:r>
              <a:rPr lang="en-US" sz="2000" dirty="0" smtClean="0">
                <a:solidFill>
                  <a:srgbClr val="000000"/>
                </a:solidFill>
              </a:rPr>
              <a:t>Part </a:t>
            </a:r>
            <a:r>
              <a:rPr lang="en-US" sz="2000" dirty="0" smtClean="0">
                <a:solidFill>
                  <a:srgbClr val="000000"/>
                </a:solidFill>
              </a:rPr>
              <a:t>of peripheral zone just visible at the top</a:t>
            </a:r>
          </a:p>
        </p:txBody>
      </p:sp>
      <p:pic>
        <p:nvPicPr>
          <p:cNvPr id="15365" name="Picture 5" descr="FIG10"/>
          <p:cNvPicPr>
            <a:picLocks noChangeAspect="1" noChangeArrowheads="1"/>
          </p:cNvPicPr>
          <p:nvPr/>
        </p:nvPicPr>
        <p:blipFill>
          <a:blip r:embed="rId2" cstate="print"/>
          <a:srcRect/>
          <a:stretch>
            <a:fillRect/>
          </a:stretch>
        </p:blipFill>
        <p:spPr bwMode="auto">
          <a:xfrm>
            <a:off x="914400" y="2570018"/>
            <a:ext cx="3733800" cy="3276600"/>
          </a:xfrm>
          <a:prstGeom prst="rect">
            <a:avLst/>
          </a:prstGeom>
          <a:noFill/>
          <a:ln w="9525">
            <a:noFill/>
            <a:miter lim="800000"/>
            <a:headEnd/>
            <a:tailEnd/>
          </a:ln>
        </p:spPr>
      </p:pic>
      <p:sp>
        <p:nvSpPr>
          <p:cNvPr id="6" name="Title 1"/>
          <p:cNvSpPr txBox="1">
            <a:spLocks/>
          </p:cNvSpPr>
          <p:nvPr/>
        </p:nvSpPr>
        <p:spPr>
          <a:xfrm>
            <a:off x="304800" y="381000"/>
            <a:ext cx="84582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rgbClr val="000000"/>
                </a:solidFill>
              </a:rPr>
              <a:t>Inflammatory reaction around a grain of </a:t>
            </a:r>
            <a:r>
              <a:rPr lang="en-US" sz="2400" i="1" cap="none" dirty="0" smtClean="0">
                <a:solidFill>
                  <a:srgbClr val="000000"/>
                </a:solidFill>
              </a:rPr>
              <a:t>M. mycetomatis </a:t>
            </a:r>
          </a:p>
          <a:p>
            <a:r>
              <a:rPr lang="en-US" sz="2400" cap="none" dirty="0" smtClean="0">
                <a:solidFill>
                  <a:srgbClr val="000000"/>
                </a:solidFill>
              </a:rPr>
              <a:t>(Type I Reaction)</a:t>
            </a:r>
            <a:endParaRPr lang="en-US" sz="2400" cap="none" dirty="0">
              <a:solidFill>
                <a:srgbClr val="00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04800" y="1828800"/>
            <a:ext cx="8565472" cy="47244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16386" name="Rectangle 2"/>
          <p:cNvSpPr>
            <a:spLocks noGrp="1" noChangeArrowheads="1"/>
          </p:cNvSpPr>
          <p:nvPr>
            <p:ph type="title"/>
          </p:nvPr>
        </p:nvSpPr>
        <p:spPr/>
        <p:txBody>
          <a:bodyPr>
            <a:normAutofit fontScale="90000"/>
          </a:bodyPr>
          <a:lstStyle/>
          <a:p>
            <a:pPr eaLnBrk="1" hangingPunct="1"/>
            <a:r>
              <a:rPr lang="en-US" dirty="0" smtClean="0">
                <a:solidFill>
                  <a:srgbClr val="000000"/>
                </a:solidFill>
              </a:rPr>
              <a:t>Host reaction in </a:t>
            </a:r>
            <a:r>
              <a:rPr lang="en-US" i="1" dirty="0" smtClean="0">
                <a:solidFill>
                  <a:srgbClr val="000000"/>
                </a:solidFill>
              </a:rPr>
              <a:t>M mycetomatis</a:t>
            </a:r>
          </a:p>
        </p:txBody>
      </p:sp>
      <p:pic>
        <p:nvPicPr>
          <p:cNvPr id="16388" name="Picture 6" descr="FIG9108"/>
          <p:cNvPicPr>
            <a:picLocks noGrp="1" noChangeAspect="1" noChangeArrowheads="1"/>
          </p:cNvPicPr>
          <p:nvPr>
            <p:ph type="clipArt" sz="half" idx="1"/>
          </p:nvPr>
        </p:nvPicPr>
        <p:blipFill>
          <a:blip r:embed="rId2" cstate="print"/>
          <a:stretch>
            <a:fillRect/>
          </a:stretch>
        </p:blipFill>
        <p:spPr>
          <a:xfrm>
            <a:off x="762000" y="2743200"/>
            <a:ext cx="4467144" cy="2895600"/>
          </a:xfrm>
          <a:noFill/>
        </p:spPr>
      </p:pic>
      <p:sp>
        <p:nvSpPr>
          <p:cNvPr id="16387" name="Rectangle 4"/>
          <p:cNvSpPr>
            <a:spLocks noGrp="1" noChangeArrowheads="1"/>
          </p:cNvSpPr>
          <p:nvPr>
            <p:ph type="body" sz="half" idx="2"/>
          </p:nvPr>
        </p:nvSpPr>
        <p:spPr>
          <a:xfrm>
            <a:off x="5319486" y="2667000"/>
            <a:ext cx="2986314" cy="3200400"/>
          </a:xfrm>
          <a:noFill/>
        </p:spPr>
        <p:txBody>
          <a:bodyPr>
            <a:normAutofit/>
          </a:bodyPr>
          <a:lstStyle/>
          <a:p>
            <a:r>
              <a:rPr lang="en-US" sz="1800" dirty="0" smtClean="0">
                <a:solidFill>
                  <a:srgbClr val="000000"/>
                </a:solidFill>
              </a:rPr>
              <a:t>Lipid-containing </a:t>
            </a:r>
            <a:r>
              <a:rPr lang="en-US" sz="1800" dirty="0" smtClean="0">
                <a:solidFill>
                  <a:srgbClr val="000000"/>
                </a:solidFill>
              </a:rPr>
              <a:t>foamy macrophages outside the neutrophil </a:t>
            </a:r>
            <a:r>
              <a:rPr lang="en-US" sz="1800" dirty="0" smtClean="0">
                <a:solidFill>
                  <a:srgbClr val="000000"/>
                </a:solidFill>
              </a:rPr>
              <a:t>zone</a:t>
            </a:r>
          </a:p>
          <a:p>
            <a:pPr eaLnBrk="1" hangingPunct="1"/>
            <a:endParaRPr lang="en-US" sz="1800" dirty="0">
              <a:solidFill>
                <a:srgbClr val="000000"/>
              </a:solidFill>
            </a:endParaRPr>
          </a:p>
          <a:p>
            <a:pPr eaLnBrk="1" hangingPunct="1"/>
            <a:endParaRPr lang="en-US" sz="1800" dirty="0" smtClean="0">
              <a:solidFill>
                <a:srgbClr val="000000"/>
              </a:solidFill>
            </a:endParaRPr>
          </a:p>
          <a:p>
            <a:pPr eaLnBrk="1" hangingPunct="1"/>
            <a:r>
              <a:rPr lang="en-US" sz="1800" dirty="0" smtClean="0">
                <a:solidFill>
                  <a:srgbClr val="000000"/>
                </a:solidFill>
              </a:rPr>
              <a:t>Lipid is most likely derived from the grain since they too contain lipid as will be shown later</a:t>
            </a:r>
          </a:p>
          <a:p>
            <a:pPr eaLnBrk="1" hangingPunct="1">
              <a:buFont typeface="Wingdings" pitchFamily="2" charset="2"/>
              <a:buNone/>
            </a:pPr>
            <a:endParaRPr lang="en-US" sz="1800" dirty="0" smtClean="0">
              <a:solidFill>
                <a:srgbClr val="000000"/>
              </a:solidFill>
            </a:endParaRPr>
          </a:p>
        </p:txBody>
      </p:sp>
      <p:sp>
        <p:nvSpPr>
          <p:cNvPr id="5" name="Title 1"/>
          <p:cNvSpPr txBox="1">
            <a:spLocks/>
          </p:cNvSpPr>
          <p:nvPr/>
        </p:nvSpPr>
        <p:spPr>
          <a:xfrm>
            <a:off x="304800" y="228600"/>
            <a:ext cx="85344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rgbClr val="000000"/>
                </a:solidFill>
              </a:rPr>
              <a:t>Host Reaction in </a:t>
            </a:r>
            <a:r>
              <a:rPr lang="en-US" sz="2400" i="1" cap="none" dirty="0" smtClean="0">
                <a:solidFill>
                  <a:srgbClr val="000000"/>
                </a:solidFill>
              </a:rPr>
              <a:t>M. Mycetomatis</a:t>
            </a:r>
            <a:endParaRPr lang="en-US" sz="2400" cap="none" dirty="0">
              <a:solidFill>
                <a:srgbClr val="0000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eaLnBrk="1" hangingPunct="1"/>
            <a:r>
              <a:rPr lang="en-US" dirty="0" smtClean="0">
                <a:solidFill>
                  <a:srgbClr val="000000"/>
                </a:solidFill>
              </a:rPr>
              <a:t>Host reaction: type II reaction</a:t>
            </a:r>
            <a:r>
              <a:rPr lang="en-US" dirty="0" smtClean="0"/>
              <a:t> </a:t>
            </a:r>
          </a:p>
        </p:txBody>
      </p:sp>
      <p:sp>
        <p:nvSpPr>
          <p:cNvPr id="6"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pic>
        <p:nvPicPr>
          <p:cNvPr id="17412" name="Picture 6" descr="FIG11"/>
          <p:cNvPicPr>
            <a:picLocks noGrp="1" noChangeAspect="1" noChangeArrowheads="1"/>
          </p:cNvPicPr>
          <p:nvPr>
            <p:ph type="clipArt" sz="half" idx="1"/>
          </p:nvPr>
        </p:nvPicPr>
        <p:blipFill>
          <a:blip r:embed="rId2" cstate="print"/>
          <a:stretch>
            <a:fillRect/>
          </a:stretch>
        </p:blipFill>
        <p:spPr>
          <a:xfrm>
            <a:off x="914400" y="2537221"/>
            <a:ext cx="4461035" cy="3383757"/>
          </a:xfrm>
          <a:noFill/>
        </p:spPr>
      </p:pic>
      <p:sp>
        <p:nvSpPr>
          <p:cNvPr id="17411" name="Rectangle 4"/>
          <p:cNvSpPr>
            <a:spLocks noGrp="1" noChangeArrowheads="1"/>
          </p:cNvSpPr>
          <p:nvPr>
            <p:ph type="body" sz="half" idx="2"/>
          </p:nvPr>
        </p:nvSpPr>
        <p:spPr>
          <a:xfrm>
            <a:off x="5257800" y="3009900"/>
            <a:ext cx="3048000" cy="2438400"/>
          </a:xfrm>
          <a:noFill/>
        </p:spPr>
        <p:txBody>
          <a:bodyPr/>
          <a:lstStyle/>
          <a:p>
            <a:r>
              <a:rPr lang="en-US" sz="2000" dirty="0" smtClean="0">
                <a:solidFill>
                  <a:srgbClr val="000000"/>
                </a:solidFill>
              </a:rPr>
              <a:t>Type </a:t>
            </a:r>
            <a:r>
              <a:rPr lang="en-US" sz="2000" dirty="0" smtClean="0">
                <a:solidFill>
                  <a:srgbClr val="000000"/>
                </a:solidFill>
              </a:rPr>
              <a:t>II reaction is characterized by the replacement of the neutrophil zone by macrophages and giant cells. </a:t>
            </a:r>
          </a:p>
        </p:txBody>
      </p:sp>
      <p:sp>
        <p:nvSpPr>
          <p:cNvPr id="5" name="Title 1"/>
          <p:cNvSpPr txBox="1">
            <a:spLocks/>
          </p:cNvSpPr>
          <p:nvPr/>
        </p:nvSpPr>
        <p:spPr>
          <a:xfrm>
            <a:off x="304800" y="228600"/>
            <a:ext cx="85344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rgbClr val="000000"/>
                </a:solidFill>
              </a:rPr>
              <a:t>Host Reaction: </a:t>
            </a:r>
          </a:p>
          <a:p>
            <a:r>
              <a:rPr lang="en-US" sz="2400" cap="none" dirty="0" smtClean="0">
                <a:solidFill>
                  <a:srgbClr val="000000"/>
                </a:solidFill>
              </a:rPr>
              <a:t>Type II Reaction</a:t>
            </a:r>
            <a:r>
              <a:rPr lang="en-US" sz="2400" cap="none" dirty="0" smtClean="0"/>
              <a:t> </a:t>
            </a:r>
            <a:endParaRPr lang="en-US" sz="2400" cap="none" dirty="0">
              <a:solidFill>
                <a:srgbClr val="000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eaLnBrk="1" hangingPunct="1"/>
            <a:r>
              <a:rPr lang="en-US" dirty="0" smtClean="0">
                <a:solidFill>
                  <a:srgbClr val="000000"/>
                </a:solidFill>
              </a:rPr>
              <a:t>Host reaction: type II reaction</a:t>
            </a:r>
            <a:r>
              <a:rPr lang="en-US" dirty="0" smtClean="0"/>
              <a:t> </a:t>
            </a:r>
          </a:p>
        </p:txBody>
      </p:sp>
      <p:sp>
        <p:nvSpPr>
          <p:cNvPr id="6"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5" name="Title 1"/>
          <p:cNvSpPr txBox="1">
            <a:spLocks/>
          </p:cNvSpPr>
          <p:nvPr/>
        </p:nvSpPr>
        <p:spPr>
          <a:xfrm>
            <a:off x="304800" y="228600"/>
            <a:ext cx="85344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rgbClr val="000000"/>
                </a:solidFill>
              </a:rPr>
              <a:t>Host Reaction: </a:t>
            </a:r>
          </a:p>
          <a:p>
            <a:r>
              <a:rPr lang="en-US" sz="2400" cap="none" dirty="0" smtClean="0">
                <a:solidFill>
                  <a:srgbClr val="000000"/>
                </a:solidFill>
              </a:rPr>
              <a:t>Type III Reaction</a:t>
            </a:r>
            <a:r>
              <a:rPr lang="en-US" sz="2400" cap="none" dirty="0" smtClean="0"/>
              <a:t> </a:t>
            </a:r>
            <a:endParaRPr lang="en-US" sz="2400" cap="none" dirty="0">
              <a:solidFill>
                <a:srgbClr val="000000"/>
              </a:solidFill>
            </a:endParaRPr>
          </a:p>
        </p:txBody>
      </p:sp>
      <p:sp>
        <p:nvSpPr>
          <p:cNvPr id="8" name="Rectangle 4"/>
          <p:cNvSpPr txBox="1">
            <a:spLocks noChangeArrowheads="1"/>
          </p:cNvSpPr>
          <p:nvPr/>
        </p:nvSpPr>
        <p:spPr>
          <a:xfrm>
            <a:off x="5091545" y="3124200"/>
            <a:ext cx="3366655" cy="2362200"/>
          </a:xfrm>
          <a:prstGeom prst="rect">
            <a:avLst/>
          </a:prstGeom>
          <a:noFill/>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smtClean="0">
                <a:solidFill>
                  <a:srgbClr val="000000"/>
                </a:solidFill>
              </a:rPr>
              <a:t>Type III reaction. </a:t>
            </a:r>
          </a:p>
          <a:p>
            <a:pPr marL="114300" indent="0">
              <a:buNone/>
            </a:pPr>
            <a:r>
              <a:rPr lang="en-US" sz="2000" dirty="0" smtClean="0">
                <a:solidFill>
                  <a:srgbClr val="000000"/>
                </a:solidFill>
              </a:rPr>
              <a:t>    </a:t>
            </a:r>
            <a:r>
              <a:rPr lang="en-US" sz="2000" dirty="0" err="1" smtClean="0">
                <a:solidFill>
                  <a:srgbClr val="000000"/>
                </a:solidFill>
              </a:rPr>
              <a:t>Epithelioid</a:t>
            </a:r>
            <a:r>
              <a:rPr lang="en-US" sz="2000" dirty="0" smtClean="0">
                <a:solidFill>
                  <a:srgbClr val="000000"/>
                </a:solidFill>
              </a:rPr>
              <a:t> granuloma. </a:t>
            </a:r>
          </a:p>
          <a:p>
            <a:endParaRPr lang="en-US" sz="2000" dirty="0">
              <a:solidFill>
                <a:srgbClr val="000000"/>
              </a:solidFill>
            </a:endParaRPr>
          </a:p>
          <a:p>
            <a:r>
              <a:rPr lang="en-US" sz="2000" dirty="0" smtClean="0">
                <a:solidFill>
                  <a:srgbClr val="000000"/>
                </a:solidFill>
              </a:rPr>
              <a:t>In the </a:t>
            </a:r>
            <a:r>
              <a:rPr lang="en-US" sz="2000" dirty="0" err="1" smtClean="0">
                <a:solidFill>
                  <a:srgbClr val="000000"/>
                </a:solidFill>
              </a:rPr>
              <a:t>centre</a:t>
            </a:r>
            <a:r>
              <a:rPr lang="en-US" sz="2000" dirty="0" smtClean="0">
                <a:solidFill>
                  <a:srgbClr val="000000"/>
                </a:solidFill>
              </a:rPr>
              <a:t> is a remnant of pigment.</a:t>
            </a:r>
            <a:endParaRPr lang="en-US" sz="2000" dirty="0" smtClean="0">
              <a:solidFill>
                <a:srgbClr val="000000"/>
              </a:solidFill>
            </a:endParaRPr>
          </a:p>
        </p:txBody>
      </p:sp>
      <p:pic>
        <p:nvPicPr>
          <p:cNvPr id="9" name="Picture 5" descr="FIG13"/>
          <p:cNvPicPr>
            <a:picLocks noChangeAspect="1" noChangeArrowheads="1"/>
          </p:cNvPicPr>
          <p:nvPr/>
        </p:nvPicPr>
        <p:blipFill>
          <a:blip r:embed="rId2" cstate="print"/>
          <a:srcRect/>
          <a:stretch>
            <a:fillRect/>
          </a:stretch>
        </p:blipFill>
        <p:spPr bwMode="auto">
          <a:xfrm>
            <a:off x="1143000" y="2576945"/>
            <a:ext cx="3810000" cy="3048000"/>
          </a:xfrm>
          <a:prstGeom prst="rect">
            <a:avLst/>
          </a:prstGeom>
          <a:noFill/>
          <a:ln w="9525">
            <a:noFill/>
            <a:miter lim="800000"/>
            <a:headEnd/>
            <a:tailEnd/>
          </a:ln>
        </p:spPr>
      </p:pic>
    </p:spTree>
    <p:extLst>
      <p:ext uri="{BB962C8B-B14F-4D97-AF65-F5344CB8AC3E}">
        <p14:creationId xmlns:p14="http://schemas.microsoft.com/office/powerpoint/2010/main" val="20963831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txBox="1">
            <a:spLocks/>
          </p:cNvSpPr>
          <p:nvPr/>
        </p:nvSpPr>
        <p:spPr>
          <a:xfrm>
            <a:off x="311828" y="1950606"/>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19458" name="Rectangle 2"/>
          <p:cNvSpPr>
            <a:spLocks noGrp="1" noChangeArrowheads="1"/>
          </p:cNvSpPr>
          <p:nvPr>
            <p:ph type="title"/>
          </p:nvPr>
        </p:nvSpPr>
        <p:spPr/>
        <p:txBody>
          <a:bodyPr>
            <a:normAutofit/>
          </a:bodyPr>
          <a:lstStyle/>
          <a:p>
            <a:pPr eaLnBrk="1" hangingPunct="1"/>
            <a:endParaRPr lang="en-US" sz="3200" i="1" dirty="0" smtClean="0"/>
          </a:p>
        </p:txBody>
      </p:sp>
      <p:sp>
        <p:nvSpPr>
          <p:cNvPr id="19459" name="Rectangle 3"/>
          <p:cNvSpPr>
            <a:spLocks noGrp="1" noChangeArrowheads="1"/>
          </p:cNvSpPr>
          <p:nvPr>
            <p:ph idx="1"/>
          </p:nvPr>
        </p:nvSpPr>
        <p:spPr/>
        <p:txBody>
          <a:bodyPr/>
          <a:lstStyle/>
          <a:p>
            <a:pPr eaLnBrk="1" hangingPunct="1">
              <a:buFont typeface="Wingdings" pitchFamily="2" charset="2"/>
              <a:buNone/>
            </a:pPr>
            <a:endParaRPr lang="en-US" dirty="0" smtClean="0"/>
          </a:p>
          <a:p>
            <a:pPr eaLnBrk="1" hangingPunct="1">
              <a:buFont typeface="Wingdings" pitchFamily="2" charset="2"/>
              <a:buNone/>
            </a:pPr>
            <a:r>
              <a:rPr lang="en-US" dirty="0" smtClean="0"/>
              <a:t>                   </a:t>
            </a:r>
            <a:r>
              <a:rPr lang="en-US" sz="2000" dirty="0" smtClean="0">
                <a:solidFill>
                  <a:schemeClr val="tx1"/>
                </a:solidFill>
              </a:rPr>
              <a:t>Arrows </a:t>
            </a:r>
            <a:r>
              <a:rPr lang="en-US" sz="2000" dirty="0" smtClean="0">
                <a:solidFill>
                  <a:schemeClr val="tx1"/>
                </a:solidFill>
              </a:rPr>
              <a:t>point to bands of fibrous tissue</a:t>
            </a:r>
            <a:endParaRPr lang="en-US" dirty="0" smtClean="0">
              <a:solidFill>
                <a:schemeClr val="tx1"/>
              </a:solidFill>
            </a:endParaRPr>
          </a:p>
        </p:txBody>
      </p:sp>
      <p:pic>
        <p:nvPicPr>
          <p:cNvPr id="19460" name="Picture 4"/>
          <p:cNvPicPr>
            <a:picLocks noChangeAspect="1" noChangeArrowheads="1"/>
          </p:cNvPicPr>
          <p:nvPr/>
        </p:nvPicPr>
        <p:blipFill>
          <a:blip r:embed="rId2" cstate="print"/>
          <a:srcRect/>
          <a:stretch>
            <a:fillRect/>
          </a:stretch>
        </p:blipFill>
        <p:spPr bwMode="auto">
          <a:xfrm>
            <a:off x="2819400" y="2903106"/>
            <a:ext cx="3352800" cy="2743200"/>
          </a:xfrm>
          <a:prstGeom prst="rect">
            <a:avLst/>
          </a:prstGeom>
          <a:noFill/>
          <a:ln w="9525">
            <a:noFill/>
            <a:miter lim="800000"/>
            <a:headEnd/>
            <a:tailEnd/>
          </a:ln>
        </p:spPr>
      </p:pic>
      <p:sp>
        <p:nvSpPr>
          <p:cNvPr id="19461" name="Line 5"/>
          <p:cNvSpPr>
            <a:spLocks noChangeShapeType="1"/>
          </p:cNvSpPr>
          <p:nvPr/>
        </p:nvSpPr>
        <p:spPr bwMode="auto">
          <a:xfrm flipH="1">
            <a:off x="5610874" y="3348471"/>
            <a:ext cx="503237" cy="0"/>
          </a:xfrm>
          <a:prstGeom prst="line">
            <a:avLst/>
          </a:prstGeom>
          <a:noFill/>
          <a:ln w="76200">
            <a:solidFill>
              <a:schemeClr val="tx1"/>
            </a:solidFill>
            <a:miter lim="800000"/>
            <a:headEnd/>
            <a:tailEnd type="triangle" w="med" len="med"/>
          </a:ln>
        </p:spPr>
        <p:txBody>
          <a:bodyPr wrap="none"/>
          <a:lstStyle/>
          <a:p>
            <a:endParaRPr lang="en-US" dirty="0">
              <a:latin typeface="Arial" pitchFamily="34" charset="0"/>
            </a:endParaRPr>
          </a:p>
        </p:txBody>
      </p:sp>
      <p:sp>
        <p:nvSpPr>
          <p:cNvPr id="19462" name="Line 6"/>
          <p:cNvSpPr>
            <a:spLocks noChangeShapeType="1"/>
          </p:cNvSpPr>
          <p:nvPr/>
        </p:nvSpPr>
        <p:spPr bwMode="auto">
          <a:xfrm flipH="1">
            <a:off x="4999760" y="3733800"/>
            <a:ext cx="503237" cy="0"/>
          </a:xfrm>
          <a:prstGeom prst="line">
            <a:avLst/>
          </a:prstGeom>
          <a:noFill/>
          <a:ln w="76200">
            <a:solidFill>
              <a:schemeClr val="tx1"/>
            </a:solidFill>
            <a:miter lim="800000"/>
            <a:headEnd/>
            <a:tailEnd type="triangle" w="med" len="med"/>
          </a:ln>
        </p:spPr>
        <p:txBody>
          <a:bodyPr wrap="none"/>
          <a:lstStyle/>
          <a:p>
            <a:endParaRPr lang="en-US" dirty="0">
              <a:latin typeface="Arial" pitchFamily="34" charset="0"/>
            </a:endParaRPr>
          </a:p>
        </p:txBody>
      </p:sp>
      <p:sp>
        <p:nvSpPr>
          <p:cNvPr id="19463" name="Line 7"/>
          <p:cNvSpPr>
            <a:spLocks noChangeShapeType="1"/>
          </p:cNvSpPr>
          <p:nvPr/>
        </p:nvSpPr>
        <p:spPr bwMode="auto">
          <a:xfrm>
            <a:off x="2870777" y="3249613"/>
            <a:ext cx="431800" cy="215900"/>
          </a:xfrm>
          <a:prstGeom prst="line">
            <a:avLst/>
          </a:prstGeom>
          <a:noFill/>
          <a:ln w="76200">
            <a:solidFill>
              <a:schemeClr val="tx1"/>
            </a:solidFill>
            <a:miter lim="800000"/>
            <a:headEnd/>
            <a:tailEnd type="triangle" w="med" len="med"/>
          </a:ln>
        </p:spPr>
        <p:txBody>
          <a:bodyPr wrap="none"/>
          <a:lstStyle/>
          <a:p>
            <a:endParaRPr lang="en-US" dirty="0">
              <a:latin typeface="Arial" pitchFamily="34" charset="0"/>
            </a:endParaRPr>
          </a:p>
        </p:txBody>
      </p:sp>
      <p:sp>
        <p:nvSpPr>
          <p:cNvPr id="19464" name="Line 8"/>
          <p:cNvSpPr>
            <a:spLocks noChangeShapeType="1"/>
          </p:cNvSpPr>
          <p:nvPr/>
        </p:nvSpPr>
        <p:spPr bwMode="auto">
          <a:xfrm flipV="1">
            <a:off x="3185895" y="5142634"/>
            <a:ext cx="360363" cy="288925"/>
          </a:xfrm>
          <a:prstGeom prst="line">
            <a:avLst/>
          </a:prstGeom>
          <a:noFill/>
          <a:ln w="76200">
            <a:solidFill>
              <a:schemeClr val="tx1"/>
            </a:solidFill>
            <a:miter lim="800000"/>
            <a:headEnd/>
            <a:tailEnd type="triangle" w="med" len="med"/>
          </a:ln>
        </p:spPr>
        <p:txBody>
          <a:bodyPr wrap="none"/>
          <a:lstStyle/>
          <a:p>
            <a:endParaRPr lang="en-US" dirty="0">
              <a:latin typeface="Arial" pitchFamily="34" charset="0"/>
            </a:endParaRPr>
          </a:p>
        </p:txBody>
      </p:sp>
      <p:sp>
        <p:nvSpPr>
          <p:cNvPr id="19465" name="Line 9"/>
          <p:cNvSpPr>
            <a:spLocks noChangeShapeType="1"/>
          </p:cNvSpPr>
          <p:nvPr/>
        </p:nvSpPr>
        <p:spPr bwMode="auto">
          <a:xfrm flipH="1">
            <a:off x="5862493" y="4094525"/>
            <a:ext cx="73025" cy="360362"/>
          </a:xfrm>
          <a:prstGeom prst="line">
            <a:avLst/>
          </a:prstGeom>
          <a:noFill/>
          <a:ln w="76200">
            <a:solidFill>
              <a:schemeClr val="bg1"/>
            </a:solidFill>
            <a:miter lim="800000"/>
            <a:headEnd/>
            <a:tailEnd type="triangle" w="med" len="med"/>
          </a:ln>
        </p:spPr>
        <p:txBody>
          <a:bodyPr wrap="none"/>
          <a:lstStyle/>
          <a:p>
            <a:endParaRPr lang="en-US" dirty="0">
              <a:latin typeface="Arial" pitchFamily="34" charset="0"/>
            </a:endParaRPr>
          </a:p>
        </p:txBody>
      </p:sp>
      <p:sp>
        <p:nvSpPr>
          <p:cNvPr id="19466" name="Line 10"/>
          <p:cNvSpPr>
            <a:spLocks noChangeShapeType="1"/>
          </p:cNvSpPr>
          <p:nvPr/>
        </p:nvSpPr>
        <p:spPr bwMode="auto">
          <a:xfrm>
            <a:off x="4439754" y="5168467"/>
            <a:ext cx="431800" cy="0"/>
          </a:xfrm>
          <a:prstGeom prst="line">
            <a:avLst/>
          </a:prstGeom>
          <a:noFill/>
          <a:ln w="76200">
            <a:solidFill>
              <a:schemeClr val="bg1"/>
            </a:solidFill>
            <a:miter lim="800000"/>
            <a:headEnd/>
            <a:tailEnd type="triangle" w="med" len="med"/>
          </a:ln>
        </p:spPr>
        <p:txBody>
          <a:bodyPr wrap="none"/>
          <a:lstStyle/>
          <a:p>
            <a:endParaRPr lang="en-US" dirty="0">
              <a:latin typeface="Arial" pitchFamily="34" charset="0"/>
            </a:endParaRPr>
          </a:p>
        </p:txBody>
      </p:sp>
      <p:sp>
        <p:nvSpPr>
          <p:cNvPr id="11" name="Title 1"/>
          <p:cNvSpPr txBox="1">
            <a:spLocks/>
          </p:cNvSpPr>
          <p:nvPr/>
        </p:nvSpPr>
        <p:spPr>
          <a:xfrm>
            <a:off x="266700" y="304800"/>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GB" sz="2400" cap="none" dirty="0" smtClean="0">
                <a:solidFill>
                  <a:schemeClr val="tx1"/>
                </a:solidFill>
              </a:rPr>
              <a:t>Fibrosis particularly after antifungal treatment</a:t>
            </a:r>
          </a:p>
          <a:p>
            <a:r>
              <a:rPr lang="en-GB" sz="2400" cap="none" dirty="0" smtClean="0">
                <a:solidFill>
                  <a:schemeClr val="tx1"/>
                </a:solidFill>
              </a:rPr>
              <a:t>is a feature of  </a:t>
            </a:r>
            <a:r>
              <a:rPr lang="en-GB" sz="2400" i="1" cap="none" dirty="0" smtClean="0">
                <a:solidFill>
                  <a:schemeClr val="tx1"/>
                </a:solidFill>
              </a:rPr>
              <a:t>M. mycetomatis</a:t>
            </a:r>
            <a:endParaRPr lang="en-US" sz="2400" i="1" cap="none" dirty="0">
              <a:solidFill>
                <a:schemeClr val="tx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20484" name="Rectangle 4"/>
          <p:cNvSpPr>
            <a:spLocks noGrp="1" noChangeArrowheads="1"/>
          </p:cNvSpPr>
          <p:nvPr>
            <p:ph type="body" sz="half" idx="2"/>
          </p:nvPr>
        </p:nvSpPr>
        <p:spPr>
          <a:xfrm>
            <a:off x="4953000" y="2521527"/>
            <a:ext cx="3512228" cy="3429000"/>
          </a:xfrm>
        </p:spPr>
        <p:txBody>
          <a:bodyPr>
            <a:normAutofit fontScale="92500" lnSpcReduction="10000"/>
          </a:bodyPr>
          <a:lstStyle/>
          <a:p>
            <a:pPr eaLnBrk="1" hangingPunct="1">
              <a:buFont typeface="Wingdings" pitchFamily="2" charset="2"/>
              <a:buChar char="§"/>
            </a:pPr>
            <a:r>
              <a:rPr lang="en-US" sz="2000" dirty="0" smtClean="0">
                <a:solidFill>
                  <a:schemeClr val="tx1"/>
                </a:solidFill>
              </a:rPr>
              <a:t>Cement substance surrounding the fungus. </a:t>
            </a:r>
            <a:endParaRPr lang="en-US" sz="2000" dirty="0" smtClean="0">
              <a:solidFill>
                <a:schemeClr val="tx1"/>
              </a:solidFill>
            </a:endParaRPr>
          </a:p>
          <a:p>
            <a:pPr eaLnBrk="1" hangingPunct="1">
              <a:buFont typeface="Wingdings" pitchFamily="2" charset="2"/>
              <a:buChar char="§"/>
            </a:pPr>
            <a:endParaRPr lang="en-US" sz="2000" dirty="0">
              <a:solidFill>
                <a:schemeClr val="tx1"/>
              </a:solidFill>
            </a:endParaRPr>
          </a:p>
          <a:p>
            <a:pPr eaLnBrk="1" hangingPunct="1">
              <a:buFont typeface="Wingdings" pitchFamily="2" charset="2"/>
              <a:buChar char="§"/>
            </a:pPr>
            <a:r>
              <a:rPr lang="en-US" sz="2000" dirty="0" smtClean="0">
                <a:solidFill>
                  <a:schemeClr val="tx1"/>
                </a:solidFill>
              </a:rPr>
              <a:t>The </a:t>
            </a:r>
            <a:r>
              <a:rPr lang="en-US" sz="2000" dirty="0" smtClean="0">
                <a:solidFill>
                  <a:schemeClr val="tx1"/>
                </a:solidFill>
              </a:rPr>
              <a:t>latter shows the growth of hypha within hypha as indicated by the curved lines.</a:t>
            </a:r>
          </a:p>
          <a:p>
            <a:pPr eaLnBrk="1" hangingPunct="1">
              <a:buFont typeface="Wingdings" pitchFamily="2" charset="2"/>
              <a:buChar char="§"/>
            </a:pPr>
            <a:r>
              <a:rPr lang="en-US" sz="2000" dirty="0" smtClean="0">
                <a:solidFill>
                  <a:schemeClr val="tx1"/>
                </a:solidFill>
              </a:rPr>
              <a:t>The black material in the cement substance and around the hyphae is melanin</a:t>
            </a:r>
          </a:p>
          <a:p>
            <a:pPr eaLnBrk="1" hangingPunct="1">
              <a:buFont typeface="Wingdings" pitchFamily="2" charset="2"/>
              <a:buNone/>
            </a:pPr>
            <a:endParaRPr lang="en-US" sz="2000" dirty="0" smtClean="0">
              <a:solidFill>
                <a:schemeClr val="tx1"/>
              </a:solidFill>
            </a:endParaRPr>
          </a:p>
        </p:txBody>
      </p:sp>
      <p:pic>
        <p:nvPicPr>
          <p:cNvPr id="20485" name="Picture 5" descr="FIG15"/>
          <p:cNvPicPr>
            <a:picLocks noChangeAspect="1" noChangeArrowheads="1"/>
          </p:cNvPicPr>
          <p:nvPr/>
        </p:nvPicPr>
        <p:blipFill>
          <a:blip r:embed="rId2" cstate="print"/>
          <a:srcRect/>
          <a:stretch>
            <a:fillRect/>
          </a:stretch>
        </p:blipFill>
        <p:spPr bwMode="auto">
          <a:xfrm>
            <a:off x="990600" y="2514600"/>
            <a:ext cx="3581400" cy="3352800"/>
          </a:xfrm>
          <a:prstGeom prst="rect">
            <a:avLst/>
          </a:prstGeom>
          <a:noFill/>
          <a:ln w="9525">
            <a:noFill/>
            <a:miter lim="800000"/>
            <a:headEnd/>
            <a:tailEnd/>
          </a:ln>
        </p:spPr>
      </p:pic>
      <p:sp>
        <p:nvSpPr>
          <p:cNvPr id="6" name="Title 1"/>
          <p:cNvSpPr txBox="1">
            <a:spLocks/>
          </p:cNvSpPr>
          <p:nvPr/>
        </p:nvSpPr>
        <p:spPr>
          <a:xfrm>
            <a:off x="304800" y="297872"/>
            <a:ext cx="85725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i="1" cap="none" dirty="0" smtClean="0">
                <a:solidFill>
                  <a:schemeClr val="tx1"/>
                </a:solidFill>
              </a:rPr>
              <a:t>M. Mycetomatis </a:t>
            </a:r>
            <a:r>
              <a:rPr lang="en-US" sz="2400" cap="none" dirty="0" smtClean="0">
                <a:solidFill>
                  <a:schemeClr val="tx1"/>
                </a:solidFill>
              </a:rPr>
              <a:t>: Electron Microscopy</a:t>
            </a:r>
            <a:endParaRPr lang="en-US" sz="2400" cap="none" dirty="0">
              <a:solidFill>
                <a:schemeClr val="tx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6" name="Title 1"/>
          <p:cNvSpPr txBox="1">
            <a:spLocks/>
          </p:cNvSpPr>
          <p:nvPr/>
        </p:nvSpPr>
        <p:spPr>
          <a:xfrm>
            <a:off x="304800" y="297872"/>
            <a:ext cx="85725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i="1" cap="none" dirty="0" smtClean="0">
                <a:solidFill>
                  <a:schemeClr val="tx1"/>
                </a:solidFill>
              </a:rPr>
              <a:t>M. Mycetomatis </a:t>
            </a:r>
            <a:r>
              <a:rPr lang="en-US" sz="2400" cap="none" dirty="0" smtClean="0">
                <a:solidFill>
                  <a:schemeClr val="tx1"/>
                </a:solidFill>
              </a:rPr>
              <a:t>: Electron Microscopy</a:t>
            </a:r>
            <a:endParaRPr lang="en-US" sz="2400" cap="none" dirty="0">
              <a:solidFill>
                <a:schemeClr val="tx1"/>
              </a:solidFill>
            </a:endParaRPr>
          </a:p>
        </p:txBody>
      </p:sp>
      <p:sp>
        <p:nvSpPr>
          <p:cNvPr id="8" name="Rectangle 4"/>
          <p:cNvSpPr>
            <a:spLocks noGrp="1" noChangeArrowheads="1"/>
          </p:cNvSpPr>
          <p:nvPr>
            <p:ph type="body" sz="half" idx="2"/>
          </p:nvPr>
        </p:nvSpPr>
        <p:spPr>
          <a:xfrm>
            <a:off x="5257800" y="2857501"/>
            <a:ext cx="2140628" cy="2819400"/>
          </a:xfrm>
        </p:spPr>
        <p:txBody>
          <a:bodyPr>
            <a:normAutofit/>
          </a:bodyPr>
          <a:lstStyle/>
          <a:p>
            <a:r>
              <a:rPr lang="en-US" sz="2000" dirty="0" smtClean="0">
                <a:solidFill>
                  <a:schemeClr val="tx1"/>
                </a:solidFill>
              </a:rPr>
              <a:t>A </a:t>
            </a:r>
            <a:r>
              <a:rPr lang="en-US" sz="2000" dirty="0" smtClean="0">
                <a:solidFill>
                  <a:schemeClr val="tx1"/>
                </a:solidFill>
              </a:rPr>
              <a:t>neutrophil (arrow) has penetrated deep within a grain</a:t>
            </a:r>
          </a:p>
        </p:txBody>
      </p:sp>
      <p:pic>
        <p:nvPicPr>
          <p:cNvPr id="9" name="Picture 5" descr="FIG16"/>
          <p:cNvPicPr>
            <a:picLocks noChangeAspect="1" noChangeArrowheads="1"/>
          </p:cNvPicPr>
          <p:nvPr/>
        </p:nvPicPr>
        <p:blipFill>
          <a:blip r:embed="rId2" cstate="print"/>
          <a:srcRect/>
          <a:stretch>
            <a:fillRect/>
          </a:stretch>
        </p:blipFill>
        <p:spPr bwMode="auto">
          <a:xfrm>
            <a:off x="929936" y="2552701"/>
            <a:ext cx="3657600" cy="3124200"/>
          </a:xfrm>
          <a:prstGeom prst="rect">
            <a:avLst/>
          </a:prstGeom>
          <a:noFill/>
          <a:ln w="9525">
            <a:noFill/>
            <a:miter lim="800000"/>
            <a:headEnd/>
            <a:tailEnd/>
          </a:ln>
        </p:spPr>
      </p:pic>
      <p:cxnSp>
        <p:nvCxnSpPr>
          <p:cNvPr id="10" name="Straight Arrow Connector 9"/>
          <p:cNvCxnSpPr/>
          <p:nvPr/>
        </p:nvCxnSpPr>
        <p:spPr>
          <a:xfrm rot="10800000" flipV="1">
            <a:off x="2895600" y="3124201"/>
            <a:ext cx="914400" cy="7620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76080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6" name="Title 1"/>
          <p:cNvSpPr txBox="1">
            <a:spLocks/>
          </p:cNvSpPr>
          <p:nvPr/>
        </p:nvSpPr>
        <p:spPr>
          <a:xfrm>
            <a:off x="304800" y="297872"/>
            <a:ext cx="85725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i="1" cap="none" dirty="0" smtClean="0">
                <a:solidFill>
                  <a:schemeClr val="tx1"/>
                </a:solidFill>
              </a:rPr>
              <a:t>M. Mycetomatis </a:t>
            </a:r>
            <a:r>
              <a:rPr lang="en-US" sz="2400" cap="none" dirty="0" smtClean="0">
                <a:solidFill>
                  <a:schemeClr val="tx1"/>
                </a:solidFill>
              </a:rPr>
              <a:t>: Electron Microscopy</a:t>
            </a:r>
            <a:endParaRPr lang="en-US" sz="2400" cap="none" dirty="0">
              <a:solidFill>
                <a:schemeClr val="tx1"/>
              </a:solidFill>
            </a:endParaRPr>
          </a:p>
        </p:txBody>
      </p:sp>
      <p:pic>
        <p:nvPicPr>
          <p:cNvPr id="4" name="Picture 6" descr="FIG17"/>
          <p:cNvPicPr>
            <a:picLocks noGrp="1" noChangeAspect="1" noChangeArrowheads="1"/>
          </p:cNvPicPr>
          <p:nvPr>
            <p:ph type="clipArt" sz="half" idx="1"/>
          </p:nvPr>
        </p:nvPicPr>
        <p:blipFill>
          <a:blip r:embed="rId2" cstate="print"/>
          <a:stretch>
            <a:fillRect/>
          </a:stretch>
        </p:blipFill>
        <p:spPr>
          <a:xfrm>
            <a:off x="685800" y="3124200"/>
            <a:ext cx="4216400" cy="2743200"/>
          </a:xfrm>
          <a:noFill/>
        </p:spPr>
      </p:pic>
      <p:sp>
        <p:nvSpPr>
          <p:cNvPr id="5" name="Rectangle 4"/>
          <p:cNvSpPr>
            <a:spLocks noGrp="1" noChangeArrowheads="1"/>
          </p:cNvSpPr>
          <p:nvPr>
            <p:ph type="body" sz="half" idx="2"/>
          </p:nvPr>
        </p:nvSpPr>
        <p:spPr>
          <a:xfrm>
            <a:off x="5105400" y="2895600"/>
            <a:ext cx="3162300" cy="2971800"/>
          </a:xfrm>
        </p:spPr>
        <p:txBody>
          <a:bodyPr>
            <a:normAutofit/>
          </a:bodyPr>
          <a:lstStyle/>
          <a:p>
            <a:r>
              <a:rPr lang="en-US" sz="2000" dirty="0" smtClean="0">
                <a:solidFill>
                  <a:schemeClr val="tx1"/>
                </a:solidFill>
              </a:rPr>
              <a:t>A </a:t>
            </a:r>
            <a:r>
              <a:rPr lang="en-US" sz="2000" dirty="0" smtClean="0">
                <a:solidFill>
                  <a:schemeClr val="tx1"/>
                </a:solidFill>
              </a:rPr>
              <a:t>neutrophil adhering to the surface of the grain. </a:t>
            </a:r>
            <a:endParaRPr lang="en-US" sz="2000" dirty="0" smtClean="0">
              <a:solidFill>
                <a:schemeClr val="tx1"/>
              </a:solidFill>
            </a:endParaRPr>
          </a:p>
          <a:p>
            <a:endParaRPr lang="en-US" sz="2000" dirty="0">
              <a:solidFill>
                <a:schemeClr val="tx1"/>
              </a:solidFill>
            </a:endParaRPr>
          </a:p>
          <a:p>
            <a:r>
              <a:rPr lang="en-US" sz="2000" dirty="0" smtClean="0">
                <a:solidFill>
                  <a:schemeClr val="tx1"/>
                </a:solidFill>
              </a:rPr>
              <a:t>Note </a:t>
            </a:r>
            <a:r>
              <a:rPr lang="en-US" sz="2000" dirty="0" smtClean="0">
                <a:solidFill>
                  <a:schemeClr val="tx1"/>
                </a:solidFill>
              </a:rPr>
              <a:t>the granules of the neutrophil are being discharged into the grain.</a:t>
            </a:r>
          </a:p>
        </p:txBody>
      </p:sp>
    </p:spTree>
    <p:extLst>
      <p:ext uri="{BB962C8B-B14F-4D97-AF65-F5344CB8AC3E}">
        <p14:creationId xmlns:p14="http://schemas.microsoft.com/office/powerpoint/2010/main" val="27700696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04800" y="19050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6" name="Title 1"/>
          <p:cNvSpPr txBox="1">
            <a:spLocks/>
          </p:cNvSpPr>
          <p:nvPr/>
        </p:nvSpPr>
        <p:spPr>
          <a:xfrm>
            <a:off x="304800" y="297872"/>
            <a:ext cx="85725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i="1" cap="none" dirty="0" smtClean="0">
                <a:solidFill>
                  <a:schemeClr val="tx1"/>
                </a:solidFill>
              </a:rPr>
              <a:t>M. Mycetomatis </a:t>
            </a:r>
            <a:r>
              <a:rPr lang="en-US" sz="2400" cap="none" dirty="0" smtClean="0">
                <a:solidFill>
                  <a:schemeClr val="tx1"/>
                </a:solidFill>
              </a:rPr>
              <a:t>: Electron Microscopy</a:t>
            </a:r>
            <a:endParaRPr lang="en-US" sz="2400" cap="none" dirty="0">
              <a:solidFill>
                <a:schemeClr val="tx1"/>
              </a:solidFill>
            </a:endParaRPr>
          </a:p>
        </p:txBody>
      </p:sp>
      <p:sp>
        <p:nvSpPr>
          <p:cNvPr id="4" name="Rectangle 4"/>
          <p:cNvSpPr>
            <a:spLocks noGrp="1" noChangeArrowheads="1"/>
          </p:cNvSpPr>
          <p:nvPr>
            <p:ph type="body" sz="half" idx="2"/>
          </p:nvPr>
        </p:nvSpPr>
        <p:spPr>
          <a:xfrm>
            <a:off x="4945972" y="2583223"/>
            <a:ext cx="3924300" cy="3352800"/>
          </a:xfrm>
        </p:spPr>
        <p:txBody>
          <a:bodyPr>
            <a:normAutofit fontScale="92500" lnSpcReduction="10000"/>
          </a:bodyPr>
          <a:lstStyle/>
          <a:p>
            <a:pPr eaLnBrk="1" hangingPunct="1">
              <a:buFont typeface="Wingdings" pitchFamily="2" charset="2"/>
              <a:buChar char="§"/>
            </a:pPr>
            <a:r>
              <a:rPr lang="en-US" sz="2000" dirty="0" smtClean="0">
                <a:solidFill>
                  <a:schemeClr val="tx1"/>
                </a:solidFill>
              </a:rPr>
              <a:t>The </a:t>
            </a:r>
            <a:r>
              <a:rPr lang="en-US" sz="2000" dirty="0" smtClean="0">
                <a:solidFill>
                  <a:schemeClr val="tx1"/>
                </a:solidFill>
              </a:rPr>
              <a:t>grain has now fragmented as a result of the action of the </a:t>
            </a:r>
            <a:r>
              <a:rPr lang="en-US" sz="2000" dirty="0" smtClean="0">
                <a:solidFill>
                  <a:schemeClr val="tx1"/>
                </a:solidFill>
              </a:rPr>
              <a:t>neutrophils</a:t>
            </a:r>
          </a:p>
          <a:p>
            <a:pPr eaLnBrk="1" hangingPunct="1">
              <a:buFont typeface="Wingdings" pitchFamily="2" charset="2"/>
              <a:buChar char="§"/>
            </a:pPr>
            <a:endParaRPr lang="en-US" sz="2000" dirty="0" smtClean="0">
              <a:solidFill>
                <a:schemeClr val="tx1"/>
              </a:solidFill>
            </a:endParaRPr>
          </a:p>
          <a:p>
            <a:pPr eaLnBrk="1" hangingPunct="1">
              <a:buFont typeface="Wingdings" pitchFamily="2" charset="2"/>
              <a:buChar char="§"/>
            </a:pPr>
            <a:r>
              <a:rPr lang="en-US" sz="2000" dirty="0" smtClean="0">
                <a:solidFill>
                  <a:schemeClr val="tx1"/>
                </a:solidFill>
              </a:rPr>
              <a:t>Neutrophils are the first cells that damage grains and they die in the </a:t>
            </a:r>
            <a:r>
              <a:rPr lang="en-US" sz="2000" dirty="0" smtClean="0">
                <a:solidFill>
                  <a:schemeClr val="tx1"/>
                </a:solidFill>
              </a:rPr>
              <a:t>process</a:t>
            </a:r>
          </a:p>
          <a:p>
            <a:pPr eaLnBrk="1" hangingPunct="1">
              <a:buFont typeface="Wingdings" pitchFamily="2" charset="2"/>
              <a:buChar char="§"/>
            </a:pPr>
            <a:endParaRPr lang="en-US" sz="2000" dirty="0" smtClean="0">
              <a:solidFill>
                <a:schemeClr val="tx1"/>
              </a:solidFill>
            </a:endParaRPr>
          </a:p>
          <a:p>
            <a:pPr eaLnBrk="1" hangingPunct="1">
              <a:buFont typeface="Wingdings" pitchFamily="2" charset="2"/>
              <a:buChar char="§"/>
            </a:pPr>
            <a:r>
              <a:rPr lang="en-US" sz="2000" dirty="0" smtClean="0">
                <a:solidFill>
                  <a:schemeClr val="tx1"/>
                </a:solidFill>
              </a:rPr>
              <a:t>They are followed by the scavenger macrophages which clear the debris</a:t>
            </a:r>
          </a:p>
        </p:txBody>
      </p:sp>
      <p:pic>
        <p:nvPicPr>
          <p:cNvPr id="5" name="Picture 5" descr="FIG18"/>
          <p:cNvPicPr>
            <a:picLocks noChangeAspect="1" noChangeArrowheads="1"/>
          </p:cNvPicPr>
          <p:nvPr/>
        </p:nvPicPr>
        <p:blipFill>
          <a:blip r:embed="rId2" cstate="print"/>
          <a:srcRect/>
          <a:stretch>
            <a:fillRect/>
          </a:stretch>
        </p:blipFill>
        <p:spPr bwMode="auto">
          <a:xfrm>
            <a:off x="990600" y="2536031"/>
            <a:ext cx="3810000" cy="3386137"/>
          </a:xfrm>
          <a:prstGeom prst="rect">
            <a:avLst/>
          </a:prstGeom>
          <a:noFill/>
          <a:ln w="9525">
            <a:noFill/>
            <a:miter lim="800000"/>
            <a:headEnd/>
            <a:tailEnd/>
          </a:ln>
        </p:spPr>
      </p:pic>
    </p:spTree>
    <p:extLst>
      <p:ext uri="{BB962C8B-B14F-4D97-AF65-F5344CB8AC3E}">
        <p14:creationId xmlns:p14="http://schemas.microsoft.com/office/powerpoint/2010/main" val="25881235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400" dirty="0"/>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2673" y="2484437"/>
            <a:ext cx="7550727" cy="34591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a:solidFill>
                  <a:schemeClr val="tx1"/>
                </a:solidFill>
              </a:rPr>
              <a:t>Despite the fact that some grains are completely destroyed by neutrophils these do not completely destroy all grains in symptomatic </a:t>
            </a:r>
            <a:r>
              <a:rPr lang="en-US" sz="2000" dirty="0" smtClean="0">
                <a:solidFill>
                  <a:schemeClr val="tx1"/>
                </a:solidFill>
              </a:rPr>
              <a:t>patients</a:t>
            </a:r>
          </a:p>
          <a:p>
            <a:endParaRPr lang="en-US" sz="2000" dirty="0">
              <a:solidFill>
                <a:schemeClr val="tx1"/>
              </a:solidFill>
            </a:endParaRPr>
          </a:p>
          <a:p>
            <a:endParaRPr lang="en-US" sz="2000" dirty="0">
              <a:solidFill>
                <a:schemeClr val="tx1"/>
              </a:solidFill>
            </a:endParaRPr>
          </a:p>
          <a:p>
            <a:r>
              <a:rPr lang="en-US" sz="2000" dirty="0">
                <a:solidFill>
                  <a:schemeClr val="tx1"/>
                </a:solidFill>
              </a:rPr>
              <a:t>We do not know if in endemic areas some patients may succeed in completely eradication the </a:t>
            </a:r>
            <a:r>
              <a:rPr lang="en-US" sz="2000" dirty="0" smtClean="0">
                <a:solidFill>
                  <a:schemeClr val="tx1"/>
                </a:solidFill>
              </a:rPr>
              <a:t>disease</a:t>
            </a:r>
          </a:p>
          <a:p>
            <a:endParaRPr lang="en-US" sz="2000" dirty="0">
              <a:solidFill>
                <a:schemeClr val="tx1"/>
              </a:solidFill>
            </a:endParaRPr>
          </a:p>
          <a:p>
            <a:r>
              <a:rPr lang="en-US" sz="2000" dirty="0">
                <a:solidFill>
                  <a:schemeClr val="tx1"/>
                </a:solidFill>
              </a:rPr>
              <a:t>There is a need to address this issue by further studies</a:t>
            </a:r>
          </a:p>
        </p:txBody>
      </p:sp>
      <p:sp>
        <p:nvSpPr>
          <p:cNvPr id="7" name="Title 1"/>
          <p:cNvSpPr txBox="1">
            <a:spLocks/>
          </p:cNvSpPr>
          <p:nvPr/>
        </p:nvSpPr>
        <p:spPr>
          <a:xfrm>
            <a:off x="304800" y="297872"/>
            <a:ext cx="85725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i="1" cap="none" dirty="0" smtClean="0">
                <a:solidFill>
                  <a:schemeClr val="tx1"/>
                </a:solidFill>
              </a:rPr>
              <a:t>M. Mycetomatis  </a:t>
            </a:r>
            <a:r>
              <a:rPr lang="en-US" sz="2400" cap="none" dirty="0" smtClean="0">
                <a:solidFill>
                  <a:schemeClr val="tx1"/>
                </a:solidFill>
              </a:rPr>
              <a:t>Pathology</a:t>
            </a:r>
            <a:endParaRPr lang="en-US" sz="2400" cap="none" dirty="0">
              <a:solidFill>
                <a:schemeClr val="tx1"/>
              </a:solidFill>
            </a:endParaRPr>
          </a:p>
        </p:txBody>
      </p:sp>
    </p:spTree>
    <p:extLst>
      <p:ext uri="{BB962C8B-B14F-4D97-AF65-F5344CB8AC3E}">
        <p14:creationId xmlns:p14="http://schemas.microsoft.com/office/powerpoint/2010/main" val="12315919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04800" y="19812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25604" name="Rectangle 4"/>
          <p:cNvSpPr>
            <a:spLocks noGrp="1" noChangeArrowheads="1"/>
          </p:cNvSpPr>
          <p:nvPr>
            <p:ph type="body" sz="half" idx="2"/>
          </p:nvPr>
        </p:nvSpPr>
        <p:spPr>
          <a:xfrm>
            <a:off x="4953000" y="3124200"/>
            <a:ext cx="2895600" cy="2133600"/>
          </a:xfrm>
          <a:noFill/>
        </p:spPr>
        <p:txBody>
          <a:bodyPr/>
          <a:lstStyle/>
          <a:p>
            <a:r>
              <a:rPr lang="en-US" sz="2400" dirty="0" smtClean="0"/>
              <a:t> </a:t>
            </a:r>
            <a:r>
              <a:rPr lang="en-US" sz="2000" dirty="0" err="1" smtClean="0">
                <a:solidFill>
                  <a:srgbClr val="000000"/>
                </a:solidFill>
              </a:rPr>
              <a:t>IgG</a:t>
            </a:r>
            <a:r>
              <a:rPr lang="en-US" sz="2000" dirty="0" smtClean="0">
                <a:solidFill>
                  <a:srgbClr val="000000"/>
                </a:solidFill>
              </a:rPr>
              <a:t> </a:t>
            </a:r>
            <a:r>
              <a:rPr lang="en-US" sz="2000" dirty="0" smtClean="0">
                <a:solidFill>
                  <a:srgbClr val="000000"/>
                </a:solidFill>
              </a:rPr>
              <a:t>coating fungal hyphae. </a:t>
            </a:r>
            <a:endParaRPr lang="en-US" sz="2000" dirty="0" smtClean="0">
              <a:solidFill>
                <a:srgbClr val="000000"/>
              </a:solidFill>
            </a:endParaRPr>
          </a:p>
          <a:p>
            <a:pPr eaLnBrk="1" hangingPunct="1">
              <a:buFont typeface="Wingdings" pitchFamily="2" charset="2"/>
              <a:buNone/>
            </a:pPr>
            <a:r>
              <a:rPr lang="en-US" sz="2000" dirty="0">
                <a:solidFill>
                  <a:srgbClr val="000000"/>
                </a:solidFill>
              </a:rPr>
              <a:t> </a:t>
            </a:r>
            <a:r>
              <a:rPr lang="en-US" sz="2000" dirty="0" smtClean="0">
                <a:solidFill>
                  <a:srgbClr val="000000"/>
                </a:solidFill>
              </a:rPr>
              <a:t>   </a:t>
            </a:r>
            <a:r>
              <a:rPr lang="en-US" sz="2000" dirty="0" err="1" smtClean="0">
                <a:solidFill>
                  <a:srgbClr val="000000"/>
                </a:solidFill>
              </a:rPr>
              <a:t>Immunoperoxidase</a:t>
            </a:r>
            <a:r>
              <a:rPr lang="en-US" sz="2000" dirty="0" smtClean="0">
                <a:solidFill>
                  <a:srgbClr val="000000"/>
                </a:solidFill>
              </a:rPr>
              <a:t> </a:t>
            </a:r>
            <a:r>
              <a:rPr lang="en-US" sz="2000" dirty="0" smtClean="0">
                <a:solidFill>
                  <a:srgbClr val="000000"/>
                </a:solidFill>
              </a:rPr>
              <a:t>stain.</a:t>
            </a:r>
          </a:p>
        </p:txBody>
      </p:sp>
      <p:pic>
        <p:nvPicPr>
          <p:cNvPr id="25605" name="Picture 5" descr="FIG20"/>
          <p:cNvPicPr>
            <a:picLocks noChangeAspect="1" noChangeArrowheads="1"/>
          </p:cNvPicPr>
          <p:nvPr/>
        </p:nvPicPr>
        <p:blipFill>
          <a:blip r:embed="rId2" cstate="print"/>
          <a:srcRect/>
          <a:stretch>
            <a:fillRect/>
          </a:stretch>
        </p:blipFill>
        <p:spPr bwMode="auto">
          <a:xfrm>
            <a:off x="1066800" y="2519363"/>
            <a:ext cx="3505200" cy="3424237"/>
          </a:xfrm>
          <a:prstGeom prst="rect">
            <a:avLst/>
          </a:prstGeom>
          <a:noFill/>
          <a:ln w="9525">
            <a:noFill/>
            <a:miter lim="800000"/>
            <a:headEnd/>
            <a:tailEnd/>
          </a:ln>
        </p:spPr>
      </p:pic>
      <p:sp>
        <p:nvSpPr>
          <p:cNvPr id="6" name="Title 1"/>
          <p:cNvSpPr txBox="1">
            <a:spLocks/>
          </p:cNvSpPr>
          <p:nvPr/>
        </p:nvSpPr>
        <p:spPr>
          <a:xfrm>
            <a:off x="266700" y="228600"/>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rgbClr val="000000"/>
                </a:solidFill>
              </a:rPr>
              <a:t>Host Reaction: </a:t>
            </a:r>
            <a:r>
              <a:rPr lang="en-US" sz="2400" cap="none" dirty="0" err="1" smtClean="0">
                <a:solidFill>
                  <a:srgbClr val="000000"/>
                </a:solidFill>
              </a:rPr>
              <a:t>IgG</a:t>
            </a:r>
            <a:r>
              <a:rPr lang="en-US" sz="2400" cap="none" dirty="0" smtClean="0">
                <a:solidFill>
                  <a:srgbClr val="000000"/>
                </a:solidFill>
              </a:rPr>
              <a:t> in a  Grain</a:t>
            </a:r>
            <a:endParaRPr lang="en-US" sz="2400" cap="none" dirty="0">
              <a:solidFill>
                <a:srgbClr val="0000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04800" y="19812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pic>
        <p:nvPicPr>
          <p:cNvPr id="24580" name="Picture 6" descr="FIG19"/>
          <p:cNvPicPr>
            <a:picLocks noGrp="1" noChangeAspect="1" noChangeArrowheads="1"/>
          </p:cNvPicPr>
          <p:nvPr>
            <p:ph type="clipArt" sz="half" idx="1"/>
          </p:nvPr>
        </p:nvPicPr>
        <p:blipFill>
          <a:blip r:embed="rId2" cstate="print"/>
          <a:srcRect/>
          <a:stretch>
            <a:fillRect/>
          </a:stretch>
        </p:blipFill>
        <p:spPr>
          <a:xfrm>
            <a:off x="914400" y="2590800"/>
            <a:ext cx="3924300" cy="3124200"/>
          </a:xfrm>
          <a:noFill/>
        </p:spPr>
      </p:pic>
      <p:sp>
        <p:nvSpPr>
          <p:cNvPr id="24579" name="Rectangle 4"/>
          <p:cNvSpPr>
            <a:spLocks noGrp="1" noChangeArrowheads="1"/>
          </p:cNvSpPr>
          <p:nvPr>
            <p:ph type="body" sz="half" idx="2"/>
          </p:nvPr>
        </p:nvSpPr>
        <p:spPr>
          <a:xfrm>
            <a:off x="4876800" y="2895600"/>
            <a:ext cx="3657600" cy="2590800"/>
          </a:xfrm>
          <a:noFill/>
        </p:spPr>
        <p:txBody>
          <a:bodyPr/>
          <a:lstStyle/>
          <a:p>
            <a:r>
              <a:rPr lang="en-US" sz="2000" dirty="0" smtClean="0">
                <a:solidFill>
                  <a:srgbClr val="000000"/>
                </a:solidFill>
              </a:rPr>
              <a:t>Complement </a:t>
            </a:r>
            <a:r>
              <a:rPr lang="en-US" sz="2000" dirty="0" smtClean="0">
                <a:solidFill>
                  <a:srgbClr val="000000"/>
                </a:solidFill>
              </a:rPr>
              <a:t>component CD3 on the surface of the grain and intact hyphae within the grain</a:t>
            </a:r>
            <a:r>
              <a:rPr lang="en-US" sz="2000" dirty="0" smtClean="0">
                <a:solidFill>
                  <a:srgbClr val="000000"/>
                </a:solidFill>
              </a:rPr>
              <a:t>.</a:t>
            </a:r>
          </a:p>
          <a:p>
            <a:endParaRPr lang="en-US" sz="2000" dirty="0" smtClean="0">
              <a:solidFill>
                <a:srgbClr val="000000"/>
              </a:solidFill>
            </a:endParaRPr>
          </a:p>
          <a:p>
            <a:pPr eaLnBrk="1" hangingPunct="1">
              <a:buFont typeface="Wingdings" pitchFamily="2" charset="2"/>
              <a:buNone/>
            </a:pPr>
            <a:r>
              <a:rPr lang="en-US" sz="2000" dirty="0" smtClean="0">
                <a:solidFill>
                  <a:srgbClr val="000000"/>
                </a:solidFill>
              </a:rPr>
              <a:t>   </a:t>
            </a:r>
            <a:r>
              <a:rPr lang="en-US" sz="2000" dirty="0" err="1" smtClean="0">
                <a:solidFill>
                  <a:srgbClr val="000000"/>
                </a:solidFill>
              </a:rPr>
              <a:t>Immunoperoxidase</a:t>
            </a:r>
            <a:r>
              <a:rPr lang="en-US" sz="2000" dirty="0" smtClean="0">
                <a:solidFill>
                  <a:srgbClr val="000000"/>
                </a:solidFill>
              </a:rPr>
              <a:t> </a:t>
            </a:r>
            <a:r>
              <a:rPr lang="en-US" sz="2000" dirty="0" smtClean="0">
                <a:solidFill>
                  <a:srgbClr val="000000"/>
                </a:solidFill>
              </a:rPr>
              <a:t>stain.</a:t>
            </a:r>
          </a:p>
        </p:txBody>
      </p:sp>
      <p:sp>
        <p:nvSpPr>
          <p:cNvPr id="5" name="Title 1"/>
          <p:cNvSpPr txBox="1">
            <a:spLocks/>
          </p:cNvSpPr>
          <p:nvPr/>
        </p:nvSpPr>
        <p:spPr>
          <a:xfrm>
            <a:off x="287482" y="304800"/>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chemeClr val="tx1"/>
                </a:solidFill>
              </a:rPr>
              <a:t>Host Reaction: Complement </a:t>
            </a:r>
            <a:r>
              <a:rPr lang="en-US" sz="2400" cap="none" dirty="0" smtClean="0">
                <a:solidFill>
                  <a:schemeClr val="tx1"/>
                </a:solidFill>
              </a:rPr>
              <a:t>in a</a:t>
            </a:r>
            <a:r>
              <a:rPr lang="en-US" sz="2400" cap="none" dirty="0" smtClean="0">
                <a:solidFill>
                  <a:schemeClr val="tx1"/>
                </a:solidFill>
              </a:rPr>
              <a:t> Grain</a:t>
            </a:r>
            <a:endParaRPr lang="en-US" sz="2400" cap="none" dirty="0">
              <a:solidFill>
                <a:schemeClr val="tx1"/>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cap="none" dirty="0" smtClean="0">
                <a:solidFill>
                  <a:schemeClr val="tx1"/>
                </a:solidFill>
              </a:rPr>
              <a:t>Mycetoma  Pathology </a:t>
            </a:r>
            <a:endParaRPr lang="en-US" sz="2400" cap="none"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509054" y="2362200"/>
            <a:ext cx="8229600" cy="3428999"/>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a:solidFill>
                  <a:schemeClr val="tx1"/>
                </a:solidFill>
              </a:rPr>
              <a:t>I shall show later that the deposition of </a:t>
            </a:r>
            <a:r>
              <a:rPr lang="en-US" sz="2000" dirty="0" err="1">
                <a:solidFill>
                  <a:schemeClr val="tx1"/>
                </a:solidFill>
              </a:rPr>
              <a:t>immunoglobulins</a:t>
            </a:r>
            <a:r>
              <a:rPr lang="en-US" sz="2000" dirty="0">
                <a:solidFill>
                  <a:schemeClr val="tx1"/>
                </a:solidFill>
              </a:rPr>
              <a:t> and the activation of complement is on the melanin layer on the surface of </a:t>
            </a:r>
            <a:r>
              <a:rPr lang="en-US" sz="2000" dirty="0" smtClean="0">
                <a:solidFill>
                  <a:schemeClr val="tx1"/>
                </a:solidFill>
              </a:rPr>
              <a:t>hyphae</a:t>
            </a:r>
          </a:p>
          <a:p>
            <a:endParaRPr lang="en-US" sz="2000" dirty="0">
              <a:solidFill>
                <a:schemeClr val="tx1"/>
              </a:solidFill>
            </a:endParaRPr>
          </a:p>
          <a:p>
            <a:r>
              <a:rPr lang="en-US" sz="2000" dirty="0">
                <a:solidFill>
                  <a:schemeClr val="tx1"/>
                </a:solidFill>
              </a:rPr>
              <a:t>Thus </a:t>
            </a:r>
            <a:r>
              <a:rPr lang="en-US" sz="2000" dirty="0" err="1">
                <a:solidFill>
                  <a:schemeClr val="tx1"/>
                </a:solidFill>
              </a:rPr>
              <a:t>lysis</a:t>
            </a:r>
            <a:r>
              <a:rPr lang="en-US" sz="2000" dirty="0">
                <a:solidFill>
                  <a:schemeClr val="tx1"/>
                </a:solidFill>
              </a:rPr>
              <a:t> of hyphae by complement does not appear to destroy the </a:t>
            </a:r>
            <a:r>
              <a:rPr lang="en-US" sz="2000" dirty="0" smtClean="0">
                <a:solidFill>
                  <a:schemeClr val="tx1"/>
                </a:solidFill>
              </a:rPr>
              <a:t>grain</a:t>
            </a:r>
          </a:p>
          <a:p>
            <a:endParaRPr lang="en-US" sz="2000" dirty="0">
              <a:solidFill>
                <a:schemeClr val="tx1"/>
              </a:solidFill>
            </a:endParaRPr>
          </a:p>
          <a:p>
            <a:r>
              <a:rPr lang="en-US" sz="2000" dirty="0">
                <a:solidFill>
                  <a:schemeClr val="tx1"/>
                </a:solidFill>
              </a:rPr>
              <a:t>Complement attracts neutrophils which can do the job committing suicide as they destroy the grain</a:t>
            </a:r>
          </a:p>
        </p:txBody>
      </p:sp>
    </p:spTree>
    <p:extLst>
      <p:ext uri="{BB962C8B-B14F-4D97-AF65-F5344CB8AC3E}">
        <p14:creationId xmlns:p14="http://schemas.microsoft.com/office/powerpoint/2010/main" val="1617761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04800" y="18288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27650" name="Rectangle 2"/>
          <p:cNvSpPr>
            <a:spLocks noGrp="1" noChangeArrowheads="1"/>
          </p:cNvSpPr>
          <p:nvPr>
            <p:ph type="title"/>
          </p:nvPr>
        </p:nvSpPr>
        <p:spPr/>
        <p:txBody>
          <a:bodyPr>
            <a:normAutofit/>
          </a:bodyPr>
          <a:lstStyle/>
          <a:p>
            <a:pPr eaLnBrk="1" hangingPunct="1"/>
            <a:r>
              <a:rPr lang="en-US" dirty="0" smtClean="0">
                <a:solidFill>
                  <a:srgbClr val="000000"/>
                </a:solidFill>
              </a:rPr>
              <a:t>Bone lesions in </a:t>
            </a:r>
            <a:r>
              <a:rPr lang="en-US" i="1" dirty="0" smtClean="0">
                <a:solidFill>
                  <a:srgbClr val="000000"/>
                </a:solidFill>
              </a:rPr>
              <a:t>M mycetomatis</a:t>
            </a:r>
          </a:p>
        </p:txBody>
      </p:sp>
      <p:pic>
        <p:nvPicPr>
          <p:cNvPr id="27652" name="Picture 6" descr="FIG23"/>
          <p:cNvPicPr>
            <a:picLocks noGrp="1" noChangeAspect="1" noChangeArrowheads="1"/>
          </p:cNvPicPr>
          <p:nvPr>
            <p:ph type="clipArt" sz="half" idx="1"/>
          </p:nvPr>
        </p:nvPicPr>
        <p:blipFill>
          <a:blip r:embed="rId2" cstate="print"/>
          <a:stretch>
            <a:fillRect/>
          </a:stretch>
        </p:blipFill>
        <p:spPr>
          <a:xfrm>
            <a:off x="914400" y="2908944"/>
            <a:ext cx="3924300" cy="2640312"/>
          </a:xfrm>
          <a:solidFill>
            <a:srgbClr val="CF96D0"/>
          </a:solidFill>
        </p:spPr>
      </p:pic>
      <p:sp>
        <p:nvSpPr>
          <p:cNvPr id="27651" name="Rectangle 4"/>
          <p:cNvSpPr>
            <a:spLocks noGrp="1" noChangeArrowheads="1"/>
          </p:cNvSpPr>
          <p:nvPr>
            <p:ph type="body" sz="half" idx="2"/>
          </p:nvPr>
        </p:nvSpPr>
        <p:spPr>
          <a:xfrm>
            <a:off x="5105400" y="3276600"/>
            <a:ext cx="2667000" cy="2209800"/>
          </a:xfrm>
          <a:noFill/>
        </p:spPr>
        <p:txBody>
          <a:bodyPr>
            <a:normAutofit/>
          </a:bodyPr>
          <a:lstStyle/>
          <a:p>
            <a:r>
              <a:rPr lang="en-US" dirty="0" err="1" smtClean="0">
                <a:solidFill>
                  <a:srgbClr val="000000"/>
                </a:solidFill>
              </a:rPr>
              <a:t>Sequestrum</a:t>
            </a:r>
            <a:r>
              <a:rPr lang="en-US" dirty="0" smtClean="0">
                <a:solidFill>
                  <a:srgbClr val="000000"/>
                </a:solidFill>
              </a:rPr>
              <a:t> in the bone</a:t>
            </a:r>
          </a:p>
          <a:p>
            <a:pPr eaLnBrk="1" hangingPunct="1">
              <a:buFont typeface="Wingdings" pitchFamily="2" charset="2"/>
              <a:buNone/>
            </a:pPr>
            <a:endParaRPr lang="en-US" dirty="0" smtClean="0">
              <a:solidFill>
                <a:srgbClr val="000000"/>
              </a:solidFill>
            </a:endParaRPr>
          </a:p>
        </p:txBody>
      </p:sp>
      <p:sp>
        <p:nvSpPr>
          <p:cNvPr id="5" name="Title 1"/>
          <p:cNvSpPr txBox="1">
            <a:spLocks/>
          </p:cNvSpPr>
          <p:nvPr/>
        </p:nvSpPr>
        <p:spPr>
          <a:xfrm>
            <a:off x="304800" y="228600"/>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chemeClr val="tx1"/>
                </a:solidFill>
              </a:rPr>
              <a:t>Bone Lesions </a:t>
            </a:r>
          </a:p>
          <a:p>
            <a:r>
              <a:rPr lang="en-US" sz="2400" cap="none" dirty="0" smtClean="0">
                <a:solidFill>
                  <a:schemeClr val="tx1"/>
                </a:solidFill>
              </a:rPr>
              <a:t>in </a:t>
            </a:r>
            <a:r>
              <a:rPr lang="en-US" sz="2400" i="1" cap="none" dirty="0" smtClean="0">
                <a:solidFill>
                  <a:schemeClr val="tx1"/>
                </a:solidFill>
              </a:rPr>
              <a:t>M. Mycetomatis  </a:t>
            </a:r>
            <a:r>
              <a:rPr lang="en-US" sz="2400" cap="none" dirty="0" smtClean="0">
                <a:solidFill>
                  <a:schemeClr val="tx1"/>
                </a:solidFill>
              </a:rPr>
              <a:t>mycetoma </a:t>
            </a:r>
            <a:endParaRPr lang="en-US" sz="2400" cap="none" dirty="0">
              <a:solidFill>
                <a:schemeClr val="tx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pPr eaLnBrk="1" hangingPunct="1"/>
            <a:r>
              <a:rPr lang="en-US" dirty="0" smtClean="0"/>
              <a:t>Vascular changes in mycetoma</a:t>
            </a:r>
          </a:p>
        </p:txBody>
      </p:sp>
      <p:sp>
        <p:nvSpPr>
          <p:cNvPr id="6" name="Content Placeholder 2"/>
          <p:cNvSpPr txBox="1">
            <a:spLocks/>
          </p:cNvSpPr>
          <p:nvPr/>
        </p:nvSpPr>
        <p:spPr>
          <a:xfrm>
            <a:off x="304800" y="19812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pic>
        <p:nvPicPr>
          <p:cNvPr id="28676" name="Picture 6" descr="mycetoma path thick vein"/>
          <p:cNvPicPr>
            <a:picLocks noGrp="1" noChangeAspect="1" noChangeArrowheads="1"/>
          </p:cNvPicPr>
          <p:nvPr>
            <p:ph type="clipArt" sz="half" idx="1"/>
          </p:nvPr>
        </p:nvPicPr>
        <p:blipFill>
          <a:blip r:embed="rId2" cstate="print"/>
          <a:srcRect/>
          <a:stretch>
            <a:fillRect/>
          </a:stretch>
        </p:blipFill>
        <p:spPr>
          <a:xfrm>
            <a:off x="1066800" y="2819400"/>
            <a:ext cx="3924300" cy="2616200"/>
          </a:xfrm>
          <a:noFill/>
        </p:spPr>
      </p:pic>
      <p:sp>
        <p:nvSpPr>
          <p:cNvPr id="28675" name="Rectangle 4"/>
          <p:cNvSpPr>
            <a:spLocks noGrp="1" noChangeArrowheads="1"/>
          </p:cNvSpPr>
          <p:nvPr>
            <p:ph type="body" sz="half" idx="2"/>
          </p:nvPr>
        </p:nvSpPr>
        <p:spPr>
          <a:xfrm>
            <a:off x="5334000" y="3200400"/>
            <a:ext cx="2628900" cy="1905000"/>
          </a:xfrm>
        </p:spPr>
        <p:txBody>
          <a:bodyPr>
            <a:normAutofit/>
          </a:bodyPr>
          <a:lstStyle/>
          <a:p>
            <a:pPr eaLnBrk="1" hangingPunct="1"/>
            <a:r>
              <a:rPr lang="en-US" sz="2000" dirty="0" smtClean="0"/>
              <a:t>A vein with a narrow lumen and thick muscle layers</a:t>
            </a:r>
          </a:p>
        </p:txBody>
      </p:sp>
      <p:sp>
        <p:nvSpPr>
          <p:cNvPr id="5" name="Title 1"/>
          <p:cNvSpPr txBox="1">
            <a:spLocks/>
          </p:cNvSpPr>
          <p:nvPr/>
        </p:nvSpPr>
        <p:spPr>
          <a:xfrm>
            <a:off x="228600" y="228600"/>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chemeClr val="tx1"/>
                </a:solidFill>
              </a:rPr>
              <a:t>Vascular Changes In Mycetoma</a:t>
            </a:r>
            <a:endParaRPr lang="en-US" sz="2400" cap="none" dirty="0">
              <a:solidFill>
                <a:schemeClr val="tx1"/>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304800" y="19812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pic>
        <p:nvPicPr>
          <p:cNvPr id="61442" name="Picture 2"/>
          <p:cNvPicPr>
            <a:picLocks noGrp="1" noChangeAspect="1" noChangeArrowheads="1"/>
          </p:cNvPicPr>
          <p:nvPr>
            <p:ph type="clipArt" sz="half" idx="1"/>
          </p:nvPr>
        </p:nvPicPr>
        <p:blipFill>
          <a:blip r:embed="rId2" cstate="print"/>
          <a:stretch>
            <a:fillRect/>
          </a:stretch>
        </p:blipFill>
        <p:spPr bwMode="auto">
          <a:xfrm>
            <a:off x="838200" y="2590800"/>
            <a:ext cx="4165600" cy="3124200"/>
          </a:xfrm>
          <a:prstGeom prst="rect">
            <a:avLst/>
          </a:prstGeom>
          <a:noFill/>
          <a:ln w="9525" cap="flat" cmpd="sng">
            <a:noFill/>
            <a:prstDash val="solid"/>
            <a:miter lim="800000"/>
            <a:headEnd type="none" w="med" len="med"/>
            <a:tailEnd type="none" w="med" len="med"/>
          </a:ln>
        </p:spPr>
      </p:pic>
      <p:sp>
        <p:nvSpPr>
          <p:cNvPr id="4" name="Text Placeholder 3"/>
          <p:cNvSpPr>
            <a:spLocks noGrp="1"/>
          </p:cNvSpPr>
          <p:nvPr>
            <p:ph type="body" sz="half" idx="2"/>
          </p:nvPr>
        </p:nvSpPr>
        <p:spPr>
          <a:xfrm>
            <a:off x="4949536" y="2438400"/>
            <a:ext cx="3924300" cy="3733800"/>
          </a:xfrm>
        </p:spPr>
        <p:txBody>
          <a:bodyPr/>
          <a:lstStyle/>
          <a:p>
            <a:pPr>
              <a:buFont typeface="Wingdings" pitchFamily="2" charset="2"/>
              <a:buChar char="§"/>
            </a:pPr>
            <a:r>
              <a:rPr lang="en-US" sz="2000" dirty="0" smtClean="0">
                <a:solidFill>
                  <a:schemeClr val="tx1"/>
                </a:solidFill>
              </a:rPr>
              <a:t>Photomicrography shows </a:t>
            </a:r>
            <a:r>
              <a:rPr lang="en-US" sz="2000" dirty="0" smtClean="0">
                <a:solidFill>
                  <a:schemeClr val="tx1"/>
                </a:solidFill>
              </a:rPr>
              <a:t>melanin in the  </a:t>
            </a:r>
            <a:r>
              <a:rPr lang="en-US" sz="2000" dirty="0" smtClean="0">
                <a:solidFill>
                  <a:schemeClr val="tx1"/>
                </a:solidFill>
              </a:rPr>
              <a:t>grain</a:t>
            </a:r>
          </a:p>
          <a:p>
            <a:pPr marL="114300" indent="0">
              <a:buNone/>
            </a:pPr>
            <a:r>
              <a:rPr lang="en-US" sz="2000" dirty="0" smtClean="0">
                <a:solidFill>
                  <a:schemeClr val="tx1"/>
                </a:solidFill>
              </a:rPr>
              <a:t> </a:t>
            </a:r>
            <a:endParaRPr lang="en-US" sz="2000" dirty="0" smtClean="0">
              <a:solidFill>
                <a:schemeClr val="tx1"/>
              </a:solidFill>
            </a:endParaRPr>
          </a:p>
          <a:p>
            <a:pPr>
              <a:buFont typeface="Wingdings" pitchFamily="2" charset="2"/>
              <a:buChar char="§"/>
            </a:pPr>
            <a:r>
              <a:rPr lang="en-US" sz="2000" dirty="0" smtClean="0">
                <a:solidFill>
                  <a:schemeClr val="tx1"/>
                </a:solidFill>
              </a:rPr>
              <a:t>The hyphae at the periphery of the grain are covered with melanin </a:t>
            </a:r>
            <a:endParaRPr lang="en-US" sz="2000" dirty="0" smtClean="0">
              <a:solidFill>
                <a:schemeClr val="tx1"/>
              </a:solidFill>
            </a:endParaRPr>
          </a:p>
          <a:p>
            <a:pPr marL="114300" indent="0">
              <a:buNone/>
            </a:pPr>
            <a:r>
              <a:rPr lang="en-US" sz="2000" dirty="0" smtClean="0">
                <a:solidFill>
                  <a:schemeClr val="tx1"/>
                </a:solidFill>
              </a:rPr>
              <a:t>     </a:t>
            </a:r>
            <a:r>
              <a:rPr lang="en-US" sz="1800" dirty="0" smtClean="0">
                <a:solidFill>
                  <a:schemeClr val="tx1"/>
                </a:solidFill>
              </a:rPr>
              <a:t>Masson-Fontana </a:t>
            </a:r>
            <a:r>
              <a:rPr lang="en-US" sz="1800" dirty="0" smtClean="0">
                <a:solidFill>
                  <a:schemeClr val="tx1"/>
                </a:solidFill>
              </a:rPr>
              <a:t>stain </a:t>
            </a:r>
            <a:r>
              <a:rPr lang="en-US" sz="1800" dirty="0" smtClean="0">
                <a:solidFill>
                  <a:schemeClr val="tx1"/>
                </a:solidFill>
              </a:rPr>
              <a:t>for</a:t>
            </a:r>
          </a:p>
          <a:p>
            <a:pPr marL="114300" indent="0">
              <a:buNone/>
            </a:pPr>
            <a:r>
              <a:rPr lang="en-US" sz="1800" dirty="0">
                <a:solidFill>
                  <a:schemeClr val="tx1"/>
                </a:solidFill>
              </a:rPr>
              <a:t> </a:t>
            </a:r>
            <a:r>
              <a:rPr lang="en-US" sz="1800" dirty="0" smtClean="0">
                <a:solidFill>
                  <a:schemeClr val="tx1"/>
                </a:solidFill>
              </a:rPr>
              <a:t> </a:t>
            </a:r>
            <a:r>
              <a:rPr lang="en-US" sz="1800" dirty="0" smtClean="0">
                <a:solidFill>
                  <a:schemeClr val="tx1"/>
                </a:solidFill>
              </a:rPr>
              <a:t>   melanin </a:t>
            </a:r>
            <a:r>
              <a:rPr lang="en-US" sz="1800" dirty="0" smtClean="0">
                <a:solidFill>
                  <a:schemeClr val="tx1"/>
                </a:solidFill>
              </a:rPr>
              <a:t>x40).</a:t>
            </a:r>
          </a:p>
          <a:p>
            <a:pPr>
              <a:buNone/>
            </a:pPr>
            <a:endParaRPr lang="en-US" sz="2000" dirty="0"/>
          </a:p>
        </p:txBody>
      </p:sp>
      <p:sp>
        <p:nvSpPr>
          <p:cNvPr id="6" name="Title 1"/>
          <p:cNvSpPr txBox="1">
            <a:spLocks/>
          </p:cNvSpPr>
          <p:nvPr/>
        </p:nvSpPr>
        <p:spPr>
          <a:xfrm>
            <a:off x="263236" y="304800"/>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chemeClr val="tx1"/>
                </a:solidFill>
              </a:rPr>
              <a:t>Exploration of the structure of </a:t>
            </a:r>
            <a:r>
              <a:rPr lang="en-US" sz="2400" i="1" cap="none" dirty="0" smtClean="0">
                <a:solidFill>
                  <a:schemeClr val="tx1"/>
                </a:solidFill>
              </a:rPr>
              <a:t>M. mycetomatis: </a:t>
            </a:r>
          </a:p>
          <a:p>
            <a:r>
              <a:rPr lang="en-US" sz="2400" cap="none" dirty="0" smtClean="0">
                <a:solidFill>
                  <a:schemeClr val="tx1"/>
                </a:solidFill>
              </a:rPr>
              <a:t>M</a:t>
            </a:r>
            <a:r>
              <a:rPr lang="en-US" sz="2400" cap="none" dirty="0" smtClean="0">
                <a:solidFill>
                  <a:schemeClr val="tx1"/>
                </a:solidFill>
              </a:rPr>
              <a:t>elanin</a:t>
            </a:r>
            <a:endParaRPr lang="en-US" sz="2400" cap="none" dirty="0">
              <a:solidFill>
                <a:schemeClr val="tx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304800" y="19812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6" name="Title 1"/>
          <p:cNvSpPr txBox="1">
            <a:spLocks/>
          </p:cNvSpPr>
          <p:nvPr/>
        </p:nvSpPr>
        <p:spPr>
          <a:xfrm>
            <a:off x="263236" y="304800"/>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chemeClr val="tx1"/>
                </a:solidFill>
              </a:rPr>
              <a:t>Exploration of the structure of </a:t>
            </a:r>
            <a:r>
              <a:rPr lang="en-US" sz="2400" i="1" cap="none" dirty="0" smtClean="0">
                <a:solidFill>
                  <a:schemeClr val="tx1"/>
                </a:solidFill>
              </a:rPr>
              <a:t>M. mycetomatis: </a:t>
            </a:r>
          </a:p>
          <a:p>
            <a:r>
              <a:rPr lang="en-US" sz="2400" cap="none" dirty="0" smtClean="0">
                <a:solidFill>
                  <a:schemeClr val="tx1"/>
                </a:solidFill>
              </a:rPr>
              <a:t>M</a:t>
            </a:r>
            <a:r>
              <a:rPr lang="en-US" sz="2400" cap="none" dirty="0" smtClean="0">
                <a:solidFill>
                  <a:schemeClr val="tx1"/>
                </a:solidFill>
              </a:rPr>
              <a:t>elanin</a:t>
            </a:r>
            <a:endParaRPr lang="en-US" sz="2400" cap="none" dirty="0">
              <a:solidFill>
                <a:schemeClr val="tx1"/>
              </a:solidFill>
            </a:endParaRPr>
          </a:p>
        </p:txBody>
      </p:sp>
      <p:pic>
        <p:nvPicPr>
          <p:cNvPr id="7" name="Picture 2"/>
          <p:cNvPicPr>
            <a:picLocks noGrp="1" noChangeAspect="1" noChangeArrowheads="1"/>
          </p:cNvPicPr>
          <p:nvPr>
            <p:ph type="clipArt" sz="half" idx="1"/>
          </p:nvPr>
        </p:nvPicPr>
        <p:blipFill>
          <a:blip r:embed="rId2" cstate="print"/>
          <a:stretch>
            <a:fillRect/>
          </a:stretch>
        </p:blipFill>
        <p:spPr bwMode="auto">
          <a:xfrm>
            <a:off x="914746" y="2763982"/>
            <a:ext cx="3923607" cy="2930236"/>
          </a:xfrm>
          <a:prstGeom prst="rect">
            <a:avLst/>
          </a:prstGeom>
          <a:noFill/>
          <a:ln w="9525" cap="flat" cmpd="sng">
            <a:noFill/>
            <a:prstDash val="solid"/>
            <a:miter lim="800000"/>
            <a:headEnd type="none" w="med" len="med"/>
            <a:tailEnd type="none" w="med" len="med"/>
          </a:ln>
        </p:spPr>
      </p:pic>
      <p:sp>
        <p:nvSpPr>
          <p:cNvPr id="8" name="Text Placeholder 3"/>
          <p:cNvSpPr txBox="1">
            <a:spLocks/>
          </p:cNvSpPr>
          <p:nvPr/>
        </p:nvSpPr>
        <p:spPr>
          <a:xfrm>
            <a:off x="5205845" y="2743200"/>
            <a:ext cx="2947555" cy="37338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smtClean="0">
                <a:solidFill>
                  <a:schemeClr val="tx1"/>
                </a:solidFill>
              </a:rPr>
              <a:t>photomicrography shows cements substance and hyphae staining</a:t>
            </a:r>
          </a:p>
          <a:p>
            <a:pPr marL="114300" indent="0">
              <a:buNone/>
            </a:pPr>
            <a:r>
              <a:rPr lang="en-US" sz="2000" dirty="0" smtClean="0">
                <a:solidFill>
                  <a:schemeClr val="tx1"/>
                </a:solidFill>
              </a:rPr>
              <a:t>    a blue colour with</a:t>
            </a:r>
          </a:p>
          <a:p>
            <a:pPr marL="114300" indent="0">
              <a:buNone/>
            </a:pPr>
            <a:r>
              <a:rPr lang="en-US" sz="2000" dirty="0">
                <a:solidFill>
                  <a:schemeClr val="tx1"/>
                </a:solidFill>
              </a:rPr>
              <a:t> </a:t>
            </a:r>
            <a:r>
              <a:rPr lang="en-US" sz="2000" dirty="0" smtClean="0">
                <a:solidFill>
                  <a:schemeClr val="tx1"/>
                </a:solidFill>
              </a:rPr>
              <a:t>   </a:t>
            </a:r>
            <a:r>
              <a:rPr lang="en-US" sz="2000" dirty="0" err="1" smtClean="0">
                <a:solidFill>
                  <a:schemeClr val="tx1"/>
                </a:solidFill>
              </a:rPr>
              <a:t>Schmorl’s</a:t>
            </a:r>
            <a:r>
              <a:rPr lang="en-US" sz="2000" dirty="0" smtClean="0">
                <a:solidFill>
                  <a:schemeClr val="tx1"/>
                </a:solidFill>
              </a:rPr>
              <a:t> stain for </a:t>
            </a:r>
          </a:p>
          <a:p>
            <a:pPr marL="114300" indent="0">
              <a:buNone/>
            </a:pPr>
            <a:r>
              <a:rPr lang="en-US" sz="2000" dirty="0">
                <a:solidFill>
                  <a:schemeClr val="tx1"/>
                </a:solidFill>
              </a:rPr>
              <a:t> </a:t>
            </a:r>
            <a:r>
              <a:rPr lang="en-US" sz="2000" dirty="0" smtClean="0">
                <a:solidFill>
                  <a:schemeClr val="tx1"/>
                </a:solidFill>
              </a:rPr>
              <a:t>   melanin </a:t>
            </a:r>
          </a:p>
          <a:p>
            <a:pPr marL="114300" indent="0">
              <a:buNone/>
            </a:pPr>
            <a:r>
              <a:rPr lang="en-US" sz="2000" dirty="0">
                <a:solidFill>
                  <a:schemeClr val="tx1"/>
                </a:solidFill>
              </a:rPr>
              <a:t> </a:t>
            </a:r>
            <a:r>
              <a:rPr lang="en-US" sz="2000" dirty="0" smtClean="0">
                <a:solidFill>
                  <a:schemeClr val="tx1"/>
                </a:solidFill>
              </a:rPr>
              <a:t>   </a:t>
            </a:r>
            <a:r>
              <a:rPr lang="en-US" sz="1800" dirty="0" smtClean="0">
                <a:solidFill>
                  <a:schemeClr val="tx1"/>
                </a:solidFill>
              </a:rPr>
              <a:t>(</a:t>
            </a:r>
            <a:r>
              <a:rPr lang="en-US" sz="1800" dirty="0" err="1" smtClean="0">
                <a:solidFill>
                  <a:schemeClr val="tx1"/>
                </a:solidFill>
              </a:rPr>
              <a:t>Schmorl’s</a:t>
            </a:r>
            <a:r>
              <a:rPr lang="en-US" sz="1800" dirty="0" smtClean="0">
                <a:solidFill>
                  <a:schemeClr val="tx1"/>
                </a:solidFill>
              </a:rPr>
              <a:t> stain x40).</a:t>
            </a:r>
          </a:p>
          <a:p>
            <a:pPr>
              <a:buFont typeface="Arial" pitchFamily="34" charset="0"/>
              <a:buNone/>
            </a:pPr>
            <a:endParaRPr lang="en-US" sz="2000" dirty="0"/>
          </a:p>
        </p:txBody>
      </p:sp>
    </p:spTree>
    <p:extLst>
      <p:ext uri="{BB962C8B-B14F-4D97-AF65-F5344CB8AC3E}">
        <p14:creationId xmlns:p14="http://schemas.microsoft.com/office/powerpoint/2010/main" val="31168895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cap="none" dirty="0" smtClean="0">
                <a:solidFill>
                  <a:schemeClr val="tx1"/>
                </a:solidFill>
              </a:rPr>
              <a:t>Function of melanin</a:t>
            </a:r>
            <a:endParaRPr lang="en-US" sz="2400" cap="none"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9600" y="2484437"/>
            <a:ext cx="8229600" cy="29257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a:t>We have shown here that complement activation occurs in grains but there is no direct damage to the hyphae because the activation occurs on the melanin </a:t>
            </a:r>
            <a:r>
              <a:rPr lang="en-US" sz="2000" dirty="0" smtClean="0"/>
              <a:t>layer</a:t>
            </a:r>
          </a:p>
          <a:p>
            <a:endParaRPr lang="en-US" sz="2000" dirty="0"/>
          </a:p>
          <a:p>
            <a:r>
              <a:rPr lang="en-US" sz="2000" dirty="0" smtClean="0"/>
              <a:t>However</a:t>
            </a:r>
            <a:r>
              <a:rPr lang="en-US" sz="2000" dirty="0"/>
              <a:t>, activated complement attracts neutrophils which damage hyphae by their strong enzymes concentrated in the neutrophil granules.</a:t>
            </a:r>
          </a:p>
        </p:txBody>
      </p:sp>
    </p:spTree>
    <p:extLst>
      <p:ext uri="{BB962C8B-B14F-4D97-AF65-F5344CB8AC3E}">
        <p14:creationId xmlns:p14="http://schemas.microsoft.com/office/powerpoint/2010/main" val="9279107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304800" y="1981200"/>
            <a:ext cx="8565472" cy="46482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smtClean="0"/>
          </a:p>
          <a:p>
            <a:endParaRPr lang="en-US" sz="2000" dirty="0" smtClean="0"/>
          </a:p>
        </p:txBody>
      </p:sp>
      <p:sp>
        <p:nvSpPr>
          <p:cNvPr id="2" name="Title 1"/>
          <p:cNvSpPr>
            <a:spLocks noGrp="1"/>
          </p:cNvSpPr>
          <p:nvPr>
            <p:ph type="title"/>
          </p:nvPr>
        </p:nvSpPr>
        <p:spPr>
          <a:xfrm>
            <a:off x="845127" y="893618"/>
            <a:ext cx="8001000" cy="1143000"/>
          </a:xfrm>
        </p:spPr>
        <p:txBody>
          <a:bodyPr/>
          <a:lstStyle/>
          <a:p>
            <a:r>
              <a:rPr lang="en-US" dirty="0" smtClean="0"/>
              <a:t>Calcium in the grain</a:t>
            </a:r>
            <a:endParaRPr lang="en-US" dirty="0"/>
          </a:p>
        </p:txBody>
      </p:sp>
      <p:pic>
        <p:nvPicPr>
          <p:cNvPr id="63490" name="Picture 2"/>
          <p:cNvPicPr>
            <a:picLocks noGrp="1" noChangeAspect="1" noChangeArrowheads="1"/>
          </p:cNvPicPr>
          <p:nvPr>
            <p:ph type="clipArt" sz="half" idx="1"/>
          </p:nvPr>
        </p:nvPicPr>
        <p:blipFill>
          <a:blip r:embed="rId2" cstate="print"/>
          <a:stretch>
            <a:fillRect/>
          </a:stretch>
        </p:blipFill>
        <p:spPr bwMode="auto">
          <a:xfrm>
            <a:off x="838200" y="2667000"/>
            <a:ext cx="3924300" cy="3010885"/>
          </a:xfrm>
          <a:prstGeom prst="rect">
            <a:avLst/>
          </a:prstGeom>
          <a:noFill/>
          <a:ln w="9525" cap="flat" cmpd="sng">
            <a:noFill/>
            <a:prstDash val="solid"/>
            <a:miter lim="800000"/>
            <a:headEnd type="none" w="med" len="med"/>
            <a:tailEnd type="none" w="med" len="med"/>
          </a:ln>
        </p:spPr>
      </p:pic>
      <p:sp>
        <p:nvSpPr>
          <p:cNvPr id="4" name="Text Placeholder 3"/>
          <p:cNvSpPr>
            <a:spLocks noGrp="1"/>
          </p:cNvSpPr>
          <p:nvPr>
            <p:ph type="body" sz="half" idx="2"/>
          </p:nvPr>
        </p:nvSpPr>
        <p:spPr>
          <a:xfrm>
            <a:off x="5029200" y="2895600"/>
            <a:ext cx="3422173" cy="2514600"/>
          </a:xfrm>
        </p:spPr>
        <p:txBody>
          <a:bodyPr>
            <a:normAutofit/>
          </a:bodyPr>
          <a:lstStyle/>
          <a:p>
            <a:r>
              <a:rPr lang="en-US" sz="2000" dirty="0" smtClean="0">
                <a:solidFill>
                  <a:schemeClr val="tx1"/>
                </a:solidFill>
              </a:rPr>
              <a:t>Photomicrography shows </a:t>
            </a:r>
            <a:r>
              <a:rPr lang="en-US" sz="2000" dirty="0" smtClean="0">
                <a:solidFill>
                  <a:schemeClr val="tx1"/>
                </a:solidFill>
              </a:rPr>
              <a:t>the hyphae and cement substances </a:t>
            </a:r>
            <a:r>
              <a:rPr lang="en-US" sz="2000" dirty="0" smtClean="0">
                <a:solidFill>
                  <a:schemeClr val="tx1"/>
                </a:solidFill>
              </a:rPr>
              <a:t>are positive </a:t>
            </a:r>
            <a:r>
              <a:rPr lang="en-US" sz="2000" dirty="0" smtClean="0">
                <a:solidFill>
                  <a:schemeClr val="tx1"/>
                </a:solidFill>
              </a:rPr>
              <a:t>for </a:t>
            </a:r>
            <a:r>
              <a:rPr lang="en-US" sz="2000" dirty="0" smtClean="0">
                <a:solidFill>
                  <a:schemeClr val="tx1"/>
                </a:solidFill>
              </a:rPr>
              <a:t>calcium</a:t>
            </a:r>
          </a:p>
          <a:p>
            <a:pPr marL="114300" indent="0">
              <a:buNone/>
            </a:pPr>
            <a:r>
              <a:rPr lang="en-US" sz="2000" dirty="0">
                <a:solidFill>
                  <a:schemeClr val="tx1"/>
                </a:solidFill>
              </a:rPr>
              <a:t> </a:t>
            </a:r>
            <a:r>
              <a:rPr lang="en-US" sz="2000" dirty="0" smtClean="0">
                <a:solidFill>
                  <a:schemeClr val="tx1"/>
                </a:solidFill>
              </a:rPr>
              <a:t> </a:t>
            </a:r>
            <a:r>
              <a:rPr lang="en-US" sz="2000" dirty="0" smtClean="0">
                <a:solidFill>
                  <a:schemeClr val="tx1"/>
                </a:solidFill>
              </a:rPr>
              <a:t> </a:t>
            </a:r>
            <a:r>
              <a:rPr lang="en-US" sz="2000" dirty="0" smtClean="0">
                <a:solidFill>
                  <a:schemeClr val="tx1"/>
                </a:solidFill>
              </a:rPr>
              <a:t>(Von Kossa stain x40).</a:t>
            </a:r>
          </a:p>
          <a:p>
            <a:pPr>
              <a:buNone/>
            </a:pPr>
            <a:endParaRPr lang="en-US" sz="2000" dirty="0"/>
          </a:p>
        </p:txBody>
      </p:sp>
      <p:sp>
        <p:nvSpPr>
          <p:cNvPr id="5" name="Title 1"/>
          <p:cNvSpPr txBox="1">
            <a:spLocks/>
          </p:cNvSpPr>
          <p:nvPr/>
        </p:nvSpPr>
        <p:spPr>
          <a:xfrm>
            <a:off x="235527" y="304800"/>
            <a:ext cx="8610600" cy="1371600"/>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r>
              <a:rPr lang="en-US" sz="2400" cap="none" dirty="0" smtClean="0">
                <a:solidFill>
                  <a:schemeClr val="tx1"/>
                </a:solidFill>
              </a:rPr>
              <a:t>Calcium in the grain</a:t>
            </a:r>
            <a:endParaRPr lang="en-US" sz="2400" cap="none" dirty="0">
              <a:solidFill>
                <a:schemeClr val="tx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cap="none" dirty="0" smtClean="0">
                <a:solidFill>
                  <a:schemeClr val="tx1"/>
                </a:solidFill>
              </a:rPr>
              <a:t>Biochemical studies of grains from 80 patients </a:t>
            </a:r>
            <a:br>
              <a:rPr lang="en-US" sz="2400" cap="none" dirty="0" smtClean="0">
                <a:solidFill>
                  <a:schemeClr val="tx1"/>
                </a:solidFill>
              </a:rPr>
            </a:br>
            <a:r>
              <a:rPr lang="en-US" sz="2400" cap="none" dirty="0" smtClean="0">
                <a:solidFill>
                  <a:schemeClr val="tx1"/>
                </a:solidFill>
              </a:rPr>
              <a:t>infected with </a:t>
            </a:r>
            <a:r>
              <a:rPr lang="en-US" sz="2400" i="1" cap="none" dirty="0" smtClean="0">
                <a:solidFill>
                  <a:schemeClr val="tx1"/>
                </a:solidFill>
              </a:rPr>
              <a:t>M. mycetomatis</a:t>
            </a:r>
            <a:endParaRPr lang="en-US" sz="2400" i="1" cap="none"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9600" y="2514600"/>
            <a:ext cx="8229600" cy="3096491"/>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a:solidFill>
                  <a:schemeClr val="tx1"/>
                </a:solidFill>
              </a:rPr>
              <a:t>Both grains and cultured hyphae were negative for </a:t>
            </a:r>
            <a:r>
              <a:rPr lang="en-US" sz="2000" dirty="0" smtClean="0">
                <a:solidFill>
                  <a:schemeClr val="tx1"/>
                </a:solidFill>
              </a:rPr>
              <a:t>sugars</a:t>
            </a:r>
          </a:p>
          <a:p>
            <a:endParaRPr lang="en-US" sz="2000" dirty="0">
              <a:solidFill>
                <a:schemeClr val="tx1"/>
              </a:solidFill>
            </a:endParaRPr>
          </a:p>
          <a:p>
            <a:r>
              <a:rPr lang="en-US" sz="2000" dirty="0">
                <a:solidFill>
                  <a:schemeClr val="tx1"/>
                </a:solidFill>
              </a:rPr>
              <a:t>Both tests for protein and Sudan ΙΙΙ test for fat were positive with both the grains and cultured mycelia</a:t>
            </a:r>
            <a:r>
              <a:rPr lang="en-US" sz="2000" dirty="0" smtClean="0">
                <a:solidFill>
                  <a:schemeClr val="tx1"/>
                </a:solidFill>
              </a:rPr>
              <a:t>.</a:t>
            </a:r>
          </a:p>
          <a:p>
            <a:r>
              <a:rPr lang="en-US" sz="2000" dirty="0" smtClean="0">
                <a:solidFill>
                  <a:schemeClr val="tx1"/>
                </a:solidFill>
              </a:rPr>
              <a:t> </a:t>
            </a:r>
            <a:endParaRPr lang="en-US" sz="2000" dirty="0">
              <a:solidFill>
                <a:schemeClr val="tx1"/>
              </a:solidFill>
            </a:endParaRPr>
          </a:p>
          <a:p>
            <a:r>
              <a:rPr lang="en-US" sz="2000" dirty="0">
                <a:solidFill>
                  <a:schemeClr val="tx1"/>
                </a:solidFill>
              </a:rPr>
              <a:t>This may indicate that fungal grain consisted mainly of fat  and proteins.</a:t>
            </a:r>
          </a:p>
          <a:p>
            <a:pPr>
              <a:buNone/>
            </a:pPr>
            <a:endParaRPr lang="en-US" sz="1600" dirty="0">
              <a:solidFill>
                <a:schemeClr val="tx1"/>
              </a:solidFill>
            </a:endParaRPr>
          </a:p>
        </p:txBody>
      </p:sp>
    </p:spTree>
    <p:extLst>
      <p:ext uri="{BB962C8B-B14F-4D97-AF65-F5344CB8AC3E}">
        <p14:creationId xmlns:p14="http://schemas.microsoft.com/office/powerpoint/2010/main" val="16163712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cap="none" dirty="0" smtClean="0">
                <a:solidFill>
                  <a:schemeClr val="tx1"/>
                </a:solidFill>
              </a:rPr>
              <a:t>Concentration of metals in grains</a:t>
            </a:r>
            <a:endParaRPr lang="en-US" sz="2400" cap="none"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9600" y="2286000"/>
            <a:ext cx="8229600" cy="43735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a:solidFill>
                  <a:schemeClr val="tx1"/>
                </a:solidFill>
              </a:rPr>
              <a:t>Atomic Absorption Spectrophotometry (AAS) was used to determine the concentrations of several metals in the grains and the surrounding tissue and the controls. </a:t>
            </a:r>
            <a:endParaRPr lang="en-US" sz="2000" dirty="0" smtClean="0">
              <a:solidFill>
                <a:schemeClr val="tx1"/>
              </a:solidFill>
            </a:endParaRPr>
          </a:p>
          <a:p>
            <a:endParaRPr lang="en-US" sz="2000" dirty="0">
              <a:solidFill>
                <a:schemeClr val="tx1"/>
              </a:solidFill>
            </a:endParaRPr>
          </a:p>
          <a:p>
            <a:r>
              <a:rPr lang="en-US" sz="2000" dirty="0">
                <a:solidFill>
                  <a:schemeClr val="tx1"/>
                </a:solidFill>
              </a:rPr>
              <a:t>The concentrations of Cu, Zn, and </a:t>
            </a:r>
            <a:r>
              <a:rPr lang="en-US" sz="2000" dirty="0" err="1">
                <a:solidFill>
                  <a:schemeClr val="tx1"/>
                </a:solidFill>
              </a:rPr>
              <a:t>Ca</a:t>
            </a:r>
            <a:r>
              <a:rPr lang="en-US" sz="2000" dirty="0">
                <a:solidFill>
                  <a:schemeClr val="tx1"/>
                </a:solidFill>
              </a:rPr>
              <a:t> in the grains were four, six and sixteen times higher respectively than in normal control tissues (p&lt;0.05</a:t>
            </a:r>
            <a:r>
              <a:rPr lang="en-US" sz="2000" dirty="0" smtClean="0">
                <a:solidFill>
                  <a:schemeClr val="tx1"/>
                </a:solidFill>
              </a:rPr>
              <a:t>).</a:t>
            </a:r>
          </a:p>
          <a:p>
            <a:endParaRPr lang="en-US" sz="2000" dirty="0">
              <a:solidFill>
                <a:schemeClr val="tx1"/>
              </a:solidFill>
            </a:endParaRPr>
          </a:p>
          <a:p>
            <a:r>
              <a:rPr lang="en-US" sz="2000" dirty="0">
                <a:solidFill>
                  <a:schemeClr val="tx1"/>
                </a:solidFill>
              </a:rPr>
              <a:t>There were no significant differences in the Fe, Ni and Co concentrations between the patients and control, (p&gt;0.05). </a:t>
            </a:r>
            <a:endParaRPr lang="en-US" sz="2000" dirty="0"/>
          </a:p>
        </p:txBody>
      </p:sp>
    </p:spTree>
    <p:extLst>
      <p:ext uri="{BB962C8B-B14F-4D97-AF65-F5344CB8AC3E}">
        <p14:creationId xmlns:p14="http://schemas.microsoft.com/office/powerpoint/2010/main" val="41586324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cap="none" dirty="0" smtClean="0">
                <a:solidFill>
                  <a:schemeClr val="tx1"/>
                </a:solidFill>
              </a:rPr>
              <a:t>Function of melanin</a:t>
            </a:r>
            <a:endParaRPr lang="en-US" sz="2400" cap="none"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9600" y="2285999"/>
            <a:ext cx="8229600" cy="4373563"/>
          </a:xfrm>
          <a:prstGeom prst="rect">
            <a:avLst/>
          </a:prstGeom>
        </p:spPr>
        <p:txBody>
          <a:bodyPr vert="horz" lIns="91440" tIns="45720" rIns="91440" bIns="45720" rtlCol="0">
            <a:normAutofit lnSpcReduction="10000"/>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smtClean="0">
                <a:solidFill>
                  <a:schemeClr val="tx1"/>
                </a:solidFill>
              </a:rPr>
              <a:t>Proteins and lipids are known to contribute </a:t>
            </a:r>
            <a:r>
              <a:rPr lang="en-US" sz="2000" dirty="0" smtClean="0"/>
              <a:t>to</a:t>
            </a:r>
            <a:r>
              <a:rPr lang="en-US" sz="2000" dirty="0" smtClean="0">
                <a:solidFill>
                  <a:schemeClr val="tx1"/>
                </a:solidFill>
              </a:rPr>
              <a:t> the virulence of some fungi.</a:t>
            </a:r>
          </a:p>
          <a:p>
            <a:endParaRPr lang="en-US" sz="2000" dirty="0" smtClean="0">
              <a:solidFill>
                <a:schemeClr val="tx1"/>
              </a:solidFill>
            </a:endParaRPr>
          </a:p>
          <a:p>
            <a:r>
              <a:rPr lang="en-US" sz="2000" i="1" dirty="0" smtClean="0">
                <a:solidFill>
                  <a:schemeClr val="tx1"/>
                </a:solidFill>
              </a:rPr>
              <a:t>M. Mycetomatis most probably uses this melanin </a:t>
            </a:r>
            <a:r>
              <a:rPr lang="en-US" sz="2000" dirty="0" smtClean="0">
                <a:solidFill>
                  <a:schemeClr val="tx1"/>
                </a:solidFill>
              </a:rPr>
              <a:t>as a protective mechanism which enhances the fungal survival. </a:t>
            </a:r>
          </a:p>
          <a:p>
            <a:endParaRPr lang="en-US" sz="2000" dirty="0">
              <a:solidFill>
                <a:schemeClr val="tx1"/>
              </a:solidFill>
            </a:endParaRPr>
          </a:p>
          <a:p>
            <a:r>
              <a:rPr lang="en-US" sz="2000" dirty="0" smtClean="0">
                <a:solidFill>
                  <a:schemeClr val="tx1"/>
                </a:solidFill>
              </a:rPr>
              <a:t>This is in line with that reported by </a:t>
            </a:r>
            <a:r>
              <a:rPr lang="en-US" sz="2000" dirty="0" err="1" smtClean="0">
                <a:solidFill>
                  <a:schemeClr val="tx1"/>
                </a:solidFill>
              </a:rPr>
              <a:t>behnsen</a:t>
            </a:r>
            <a:r>
              <a:rPr lang="en-US" sz="2000" dirty="0" smtClean="0">
                <a:solidFill>
                  <a:schemeClr val="tx1"/>
                </a:solidFill>
              </a:rPr>
              <a:t> who suggested that, the fungal melanin protects the fungi from various host defense mechanisms such as the hydrolytic enzymes, free radicals, redox buffering,</a:t>
            </a:r>
          </a:p>
          <a:p>
            <a:endParaRPr lang="en-US" sz="2000" dirty="0" smtClean="0">
              <a:solidFill>
                <a:schemeClr val="tx1"/>
              </a:solidFill>
            </a:endParaRPr>
          </a:p>
          <a:p>
            <a:r>
              <a:rPr lang="en-US" sz="2000" dirty="0" smtClean="0">
                <a:solidFill>
                  <a:schemeClr val="tx1"/>
                </a:solidFill>
              </a:rPr>
              <a:t>and from the host defensive proteins such as antibodies and complement by binding them with melanin or by polymerized melanin covering </a:t>
            </a:r>
            <a:r>
              <a:rPr lang="en-US" sz="2000" dirty="0">
                <a:solidFill>
                  <a:schemeClr val="tx1"/>
                </a:solidFill>
              </a:rPr>
              <a:t>cell wall linkages</a:t>
            </a:r>
            <a:endParaRPr lang="en-US" sz="2000" dirty="0"/>
          </a:p>
        </p:txBody>
      </p:sp>
    </p:spTree>
    <p:extLst>
      <p:ext uri="{BB962C8B-B14F-4D97-AF65-F5344CB8AC3E}">
        <p14:creationId xmlns:p14="http://schemas.microsoft.com/office/powerpoint/2010/main" val="32435661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cap="none" dirty="0" smtClean="0">
                <a:solidFill>
                  <a:schemeClr val="tx1"/>
                </a:solidFill>
              </a:rPr>
              <a:t>Function of melanin</a:t>
            </a:r>
            <a:endParaRPr lang="en-US" sz="2400" cap="none"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16527" y="2438400"/>
            <a:ext cx="7239000" cy="33528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dirty="0">
                <a:solidFill>
                  <a:schemeClr val="tx1"/>
                </a:solidFill>
              </a:rPr>
              <a:t>The </a:t>
            </a:r>
            <a:r>
              <a:rPr lang="en-US" sz="2000" i="1" dirty="0">
                <a:solidFill>
                  <a:schemeClr val="tx1"/>
                </a:solidFill>
              </a:rPr>
              <a:t>M. mycetomatis </a:t>
            </a:r>
            <a:r>
              <a:rPr lang="en-US" sz="2000" dirty="0">
                <a:solidFill>
                  <a:schemeClr val="tx1"/>
                </a:solidFill>
              </a:rPr>
              <a:t>melanin also acts as an anti-oxidant agent and it resists the antifungal effects of Ketoconazole and Itraconazole</a:t>
            </a:r>
            <a:r>
              <a:rPr lang="en-US" sz="2000" dirty="0" smtClean="0">
                <a:solidFill>
                  <a:schemeClr val="tx1"/>
                </a:solidFill>
              </a:rPr>
              <a:t>.</a:t>
            </a:r>
          </a:p>
          <a:p>
            <a:endParaRPr lang="en-US" sz="2000" dirty="0">
              <a:solidFill>
                <a:schemeClr val="tx1"/>
              </a:solidFill>
            </a:endParaRPr>
          </a:p>
          <a:p>
            <a:r>
              <a:rPr lang="en-US" sz="2000" dirty="0" smtClean="0">
                <a:solidFill>
                  <a:schemeClr val="tx1"/>
                </a:solidFill>
              </a:rPr>
              <a:t>This </a:t>
            </a:r>
            <a:r>
              <a:rPr lang="en-US" sz="2000" dirty="0">
                <a:solidFill>
                  <a:schemeClr val="tx1"/>
                </a:solidFill>
              </a:rPr>
              <a:t>is documented by the fact that, adding isolated melanin to the culture medium results in elevation of the minimum inhibitory concentrations of these antifungal agents.</a:t>
            </a:r>
          </a:p>
          <a:p>
            <a:pPr>
              <a:buNone/>
            </a:pPr>
            <a:endParaRPr lang="en-US" sz="2000" dirty="0"/>
          </a:p>
        </p:txBody>
      </p:sp>
    </p:spTree>
    <p:extLst>
      <p:ext uri="{BB962C8B-B14F-4D97-AF65-F5344CB8AC3E}">
        <p14:creationId xmlns:p14="http://schemas.microsoft.com/office/powerpoint/2010/main" val="38299649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en-US" sz="2400" cap="none" dirty="0" smtClean="0">
                <a:solidFill>
                  <a:schemeClr val="tx1"/>
                </a:solidFill>
              </a:rPr>
              <a:t/>
            </a:r>
            <a:br>
              <a:rPr lang="en-US" sz="2400" cap="none" dirty="0" smtClean="0">
                <a:solidFill>
                  <a:schemeClr val="tx1"/>
                </a:solidFill>
              </a:rPr>
            </a:br>
            <a:r>
              <a:rPr lang="en-US" sz="2400" cap="none" dirty="0">
                <a:solidFill>
                  <a:schemeClr val="tx1"/>
                </a:solidFill>
              </a:rPr>
              <a:t> </a:t>
            </a:r>
            <a:r>
              <a:rPr lang="en-US" sz="2400" cap="none" dirty="0" smtClean="0">
                <a:solidFill>
                  <a:schemeClr val="tx1"/>
                </a:solidFill>
              </a:rPr>
              <a:t> </a:t>
            </a:r>
            <a:r>
              <a:rPr lang="en-US" sz="2400" cap="none" dirty="0" smtClean="0">
                <a:solidFill>
                  <a:schemeClr val="tx1"/>
                </a:solidFill>
              </a:rPr>
              <a:t>The mean values of the heavy metals concentrations</a:t>
            </a:r>
            <a:br>
              <a:rPr lang="en-US" sz="2400" cap="none" dirty="0" smtClean="0">
                <a:solidFill>
                  <a:schemeClr val="tx1"/>
                </a:solidFill>
              </a:rPr>
            </a:br>
            <a:r>
              <a:rPr lang="en-US" sz="2400" cap="none" dirty="0" smtClean="0">
                <a:solidFill>
                  <a:schemeClr val="tx1"/>
                </a:solidFill>
              </a:rPr>
              <a:t>in the patients’  biopsies &amp; the control</a:t>
            </a:r>
            <a:r>
              <a:rPr lang="en-US" sz="2400" dirty="0"/>
              <a:t/>
            </a:r>
            <a:br>
              <a:rPr lang="en-US" sz="2400" dirty="0"/>
            </a:br>
            <a:endParaRPr lang="en-US" sz="2400" dirty="0"/>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1143000" y="5410200"/>
            <a:ext cx="7162800" cy="636973"/>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1800" dirty="0">
              <a:solidFill>
                <a:schemeClr val="tx1"/>
              </a:solidFill>
            </a:endParaRPr>
          </a:p>
          <a:p>
            <a:r>
              <a:rPr lang="en-US" sz="1800" dirty="0">
                <a:solidFill>
                  <a:schemeClr val="tx1"/>
                </a:solidFill>
              </a:rPr>
              <a:t> </a:t>
            </a:r>
            <a:r>
              <a:rPr lang="en-US" sz="1800" dirty="0" err="1">
                <a:solidFill>
                  <a:schemeClr val="tx1"/>
                </a:solidFill>
              </a:rPr>
              <a:t>Pb</a:t>
            </a:r>
            <a:r>
              <a:rPr lang="en-US" sz="1800" dirty="0">
                <a:solidFill>
                  <a:schemeClr val="tx1"/>
                </a:solidFill>
              </a:rPr>
              <a:t>, NI, Co were not detected in normal tissue and </a:t>
            </a:r>
            <a:r>
              <a:rPr lang="en-US" sz="1800" dirty="0" smtClean="0">
                <a:solidFill>
                  <a:schemeClr val="tx1"/>
                </a:solidFill>
              </a:rPr>
              <a:t>grains</a:t>
            </a:r>
            <a:r>
              <a:rPr lang="en-US" sz="1800" dirty="0" smtClean="0"/>
              <a:t>      </a:t>
            </a:r>
            <a:endParaRPr lang="en-US" sz="1800" dirty="0">
              <a:solidFill>
                <a:schemeClr val="tx1"/>
              </a:solidFill>
            </a:endParaRPr>
          </a:p>
          <a:p>
            <a:pPr>
              <a:buNone/>
            </a:pPr>
            <a:endParaRPr lang="en-US" sz="1800" dirty="0">
              <a:solidFill>
                <a:schemeClr val="tx1"/>
              </a:solidFill>
            </a:endParaRPr>
          </a:p>
          <a:p>
            <a:pPr>
              <a:buNone/>
            </a:pPr>
            <a:endParaRPr lang="en-US" sz="1800" dirty="0"/>
          </a:p>
        </p:txBody>
      </p:sp>
      <p:graphicFrame>
        <p:nvGraphicFramePr>
          <p:cNvPr id="4" name="Table 3"/>
          <p:cNvGraphicFramePr>
            <a:graphicFrameLocks noGrp="1"/>
          </p:cNvGraphicFramePr>
          <p:nvPr>
            <p:extLst>
              <p:ext uri="{D42A27DB-BD31-4B8C-83A1-F6EECF244321}">
                <p14:modId xmlns:p14="http://schemas.microsoft.com/office/powerpoint/2010/main" val="1554791414"/>
              </p:ext>
            </p:extLst>
          </p:nvPr>
        </p:nvGraphicFramePr>
        <p:xfrm>
          <a:off x="1253836" y="2590800"/>
          <a:ext cx="6594765" cy="3047999"/>
        </p:xfrm>
        <a:graphic>
          <a:graphicData uri="http://schemas.openxmlformats.org/drawingml/2006/table">
            <a:tbl>
              <a:tblPr firstRow="1" bandRow="1">
                <a:tableStyleId>{5C22544A-7EE6-4342-B048-85BDC9FD1C3A}</a:tableStyleId>
              </a:tblPr>
              <a:tblGrid>
                <a:gridCol w="2198255"/>
                <a:gridCol w="2198255"/>
                <a:gridCol w="2198255"/>
              </a:tblGrid>
              <a:tr h="616085">
                <a:tc>
                  <a:txBody>
                    <a:bodyPr/>
                    <a:lstStyle/>
                    <a:p>
                      <a:r>
                        <a:rPr lang="en-US" sz="1600" dirty="0" smtClean="0">
                          <a:solidFill>
                            <a:schemeClr val="tx1"/>
                          </a:solidFill>
                          <a:latin typeface="Arial" pitchFamily="34" charset="0"/>
                          <a:cs typeface="Arial" pitchFamily="34" charset="0"/>
                        </a:rPr>
                        <a:t>Metals </a:t>
                      </a:r>
                      <a:endParaRPr lang="en-US" sz="1600" dirty="0">
                        <a:latin typeface="Arial" pitchFamily="34" charset="0"/>
                        <a:cs typeface="Arial" pitchFamily="34" charset="0"/>
                      </a:endParaRPr>
                    </a:p>
                  </a:txBody>
                  <a:tcPr/>
                </a:tc>
                <a:tc>
                  <a:txBody>
                    <a:bodyPr/>
                    <a:lstStyle/>
                    <a:p>
                      <a:r>
                        <a:rPr lang="en-US" sz="1600" dirty="0" smtClean="0">
                          <a:solidFill>
                            <a:schemeClr val="tx1"/>
                          </a:solidFill>
                          <a:latin typeface="Arial" pitchFamily="34" charset="0"/>
                          <a:cs typeface="Arial" pitchFamily="34" charset="0"/>
                        </a:rPr>
                        <a:t>Normal tissue (Mean/ppm) </a:t>
                      </a:r>
                      <a:endParaRPr lang="en-US" sz="16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latin typeface="Arial" pitchFamily="34" charset="0"/>
                          <a:cs typeface="Arial" pitchFamily="34" charset="0"/>
                        </a:rPr>
                        <a:t>Grains</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latin typeface="Arial" pitchFamily="34" charset="0"/>
                          <a:cs typeface="Arial" pitchFamily="34" charset="0"/>
                        </a:rPr>
                        <a:t>Mean/ppm </a:t>
                      </a:r>
                      <a:endParaRPr lang="en-US" sz="1600" dirty="0">
                        <a:latin typeface="Arial" pitchFamily="34" charset="0"/>
                        <a:cs typeface="Arial" pitchFamily="34" charset="0"/>
                      </a:endParaRPr>
                    </a:p>
                  </a:txBody>
                  <a:tcPr/>
                </a:tc>
              </a:tr>
              <a:tr h="680936">
                <a:tc>
                  <a:txBody>
                    <a:bodyPr/>
                    <a:lstStyle/>
                    <a:p>
                      <a:r>
                        <a:rPr lang="en-US" sz="1800" dirty="0" smtClean="0">
                          <a:solidFill>
                            <a:schemeClr val="tx1"/>
                          </a:solidFill>
                          <a:latin typeface="Arial" pitchFamily="34" charset="0"/>
                          <a:cs typeface="Arial" pitchFamily="34" charset="0"/>
                        </a:rPr>
                        <a:t>Cu </a:t>
                      </a:r>
                      <a:endParaRPr lang="en-US" dirty="0">
                        <a:latin typeface="Arial" pitchFamily="34" charset="0"/>
                        <a:cs typeface="Arial" pitchFamily="34" charset="0"/>
                      </a:endParaRPr>
                    </a:p>
                  </a:txBody>
                  <a:tcPr/>
                </a:tc>
                <a:tc>
                  <a:txBody>
                    <a:bodyPr/>
                    <a:lstStyle/>
                    <a:p>
                      <a:r>
                        <a:rPr lang="en-US" sz="1800" dirty="0" smtClean="0">
                          <a:solidFill>
                            <a:schemeClr val="tx1"/>
                          </a:solidFill>
                          <a:latin typeface="Arial" pitchFamily="34" charset="0"/>
                          <a:cs typeface="Arial" pitchFamily="34" charset="0"/>
                        </a:rPr>
                        <a:t>0.04 ± 0.018 </a:t>
                      </a:r>
                      <a:endParaRPr lang="en-US"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latin typeface="Arial" pitchFamily="34" charset="0"/>
                          <a:cs typeface="Arial" pitchFamily="34" charset="0"/>
                        </a:rPr>
                        <a:t>2.7 ± 1.15</a:t>
                      </a:r>
                    </a:p>
                    <a:p>
                      <a:endParaRPr lang="en-US" dirty="0">
                        <a:latin typeface="Arial" pitchFamily="34" charset="0"/>
                        <a:cs typeface="Arial" pitchFamily="34" charset="0"/>
                      </a:endParaRPr>
                    </a:p>
                  </a:txBody>
                  <a:tcPr/>
                </a:tc>
              </a:tr>
              <a:tr h="680936">
                <a:tc>
                  <a:txBody>
                    <a:bodyPr/>
                    <a:lstStyle/>
                    <a:p>
                      <a:r>
                        <a:rPr lang="en-US" sz="1800" dirty="0" smtClean="0">
                          <a:solidFill>
                            <a:schemeClr val="tx1"/>
                          </a:solidFill>
                          <a:latin typeface="Arial" pitchFamily="34" charset="0"/>
                          <a:cs typeface="Arial" pitchFamily="34" charset="0"/>
                        </a:rPr>
                        <a:t>Zn </a:t>
                      </a:r>
                      <a:endParaRPr lang="en-US" dirty="0">
                        <a:latin typeface="Arial" pitchFamily="34" charset="0"/>
                        <a:cs typeface="Arial" pitchFamily="34" charset="0"/>
                      </a:endParaRPr>
                    </a:p>
                  </a:txBody>
                  <a:tcPr/>
                </a:tc>
                <a:tc>
                  <a:txBody>
                    <a:bodyPr/>
                    <a:lstStyle/>
                    <a:p>
                      <a:r>
                        <a:rPr lang="en-US" sz="1800" dirty="0" smtClean="0">
                          <a:solidFill>
                            <a:schemeClr val="tx1"/>
                          </a:solidFill>
                          <a:latin typeface="Arial" pitchFamily="34" charset="0"/>
                          <a:cs typeface="Arial" pitchFamily="34" charset="0"/>
                        </a:rPr>
                        <a:t>0.34 ± 0.1 </a:t>
                      </a:r>
                      <a:endParaRPr lang="en-US"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latin typeface="Arial" pitchFamily="34" charset="0"/>
                          <a:cs typeface="Arial" pitchFamily="34" charset="0"/>
                        </a:rPr>
                        <a:t>7.6 ± 4.8</a:t>
                      </a:r>
                    </a:p>
                    <a:p>
                      <a:endParaRPr lang="en-US" dirty="0">
                        <a:latin typeface="Arial" pitchFamily="34" charset="0"/>
                        <a:cs typeface="Arial" pitchFamily="34" charset="0"/>
                      </a:endParaRPr>
                    </a:p>
                  </a:txBody>
                  <a:tcPr/>
                </a:tc>
              </a:tr>
              <a:tr h="680936">
                <a:tc>
                  <a:txBody>
                    <a:bodyPr/>
                    <a:lstStyle/>
                    <a:p>
                      <a:r>
                        <a:rPr lang="en-US" sz="1800" dirty="0" err="1" smtClean="0">
                          <a:solidFill>
                            <a:schemeClr val="tx1"/>
                          </a:solidFill>
                          <a:latin typeface="Arial" pitchFamily="34" charset="0"/>
                          <a:cs typeface="Arial" pitchFamily="34" charset="0"/>
                        </a:rPr>
                        <a:t>Ca</a:t>
                      </a:r>
                      <a:r>
                        <a:rPr lang="en-US" sz="1800" dirty="0" smtClean="0">
                          <a:solidFill>
                            <a:schemeClr val="tx1"/>
                          </a:solidFill>
                          <a:latin typeface="Arial" pitchFamily="34" charset="0"/>
                          <a:cs typeface="Arial" pitchFamily="34" charset="0"/>
                        </a:rPr>
                        <a:t> </a:t>
                      </a:r>
                      <a:endParaRPr lang="en-US" dirty="0">
                        <a:latin typeface="Arial" pitchFamily="34" charset="0"/>
                        <a:cs typeface="Arial" pitchFamily="34" charset="0"/>
                      </a:endParaRPr>
                    </a:p>
                  </a:txBody>
                  <a:tcPr/>
                </a:tc>
                <a:tc>
                  <a:txBody>
                    <a:bodyPr/>
                    <a:lstStyle/>
                    <a:p>
                      <a:r>
                        <a:rPr lang="en-US" sz="1800" dirty="0" smtClean="0">
                          <a:solidFill>
                            <a:schemeClr val="tx1"/>
                          </a:solidFill>
                          <a:latin typeface="Arial" pitchFamily="34" charset="0"/>
                          <a:cs typeface="Arial" pitchFamily="34" charset="0"/>
                        </a:rPr>
                        <a:t>1.20 ± 0.15 </a:t>
                      </a:r>
                      <a:endParaRPr lang="en-US"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latin typeface="Arial" pitchFamily="34" charset="0"/>
                          <a:cs typeface="Arial" pitchFamily="34" charset="0"/>
                        </a:rPr>
                        <a:t>52.1 ± 17.6</a:t>
                      </a:r>
                    </a:p>
                    <a:p>
                      <a:endParaRPr lang="en-US" dirty="0">
                        <a:latin typeface="Arial" pitchFamily="34" charset="0"/>
                        <a:cs typeface="Arial" pitchFamily="34" charset="0"/>
                      </a:endParaRPr>
                    </a:p>
                  </a:txBody>
                  <a:tcPr/>
                </a:tc>
              </a:tr>
              <a:tr h="389106">
                <a:tc>
                  <a:txBody>
                    <a:bodyPr/>
                    <a:lstStyle/>
                    <a:p>
                      <a:r>
                        <a:rPr lang="en-US" sz="1800" dirty="0" smtClean="0">
                          <a:solidFill>
                            <a:schemeClr val="tx1"/>
                          </a:solidFill>
                          <a:latin typeface="Arial" pitchFamily="34" charset="0"/>
                          <a:cs typeface="Arial" pitchFamily="34" charset="0"/>
                        </a:rPr>
                        <a:t>Fe</a:t>
                      </a:r>
                      <a:endParaRPr lang="en-US" dirty="0">
                        <a:latin typeface="Arial" pitchFamily="34" charset="0"/>
                        <a:cs typeface="Arial" pitchFamily="34" charset="0"/>
                      </a:endParaRPr>
                    </a:p>
                  </a:txBody>
                  <a:tcPr/>
                </a:tc>
                <a:tc>
                  <a:txBody>
                    <a:bodyPr/>
                    <a:lstStyle/>
                    <a:p>
                      <a:r>
                        <a:rPr lang="en-US" sz="1800" dirty="0" smtClean="0">
                          <a:solidFill>
                            <a:schemeClr val="tx1"/>
                          </a:solidFill>
                          <a:latin typeface="Arial" pitchFamily="34" charset="0"/>
                          <a:cs typeface="Arial" pitchFamily="34" charset="0"/>
                        </a:rPr>
                        <a:t>4402.9 ± 336.7</a:t>
                      </a:r>
                      <a:endParaRPr lang="en-US"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latin typeface="Arial" pitchFamily="34" charset="0"/>
                          <a:cs typeface="Arial" pitchFamily="34" charset="0"/>
                        </a:rPr>
                        <a:t>6795.4 ± 2753.9</a:t>
                      </a:r>
                      <a:endParaRPr lang="en-US" dirty="0">
                        <a:latin typeface="Arial" pitchFamily="34" charset="0"/>
                        <a:cs typeface="Arial" pitchFamily="34" charset="0"/>
                      </a:endParaRPr>
                    </a:p>
                  </a:txBody>
                  <a:tcPr/>
                </a:tc>
              </a:tr>
            </a:tbl>
          </a:graphicData>
        </a:graphic>
      </p:graphicFrame>
    </p:spTree>
    <p:extLst>
      <p:ext uri="{BB962C8B-B14F-4D97-AF65-F5344CB8AC3E}">
        <p14:creationId xmlns:p14="http://schemas.microsoft.com/office/powerpoint/2010/main" val="32595890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cap="none" dirty="0" smtClean="0">
                <a:solidFill>
                  <a:schemeClr val="tx1"/>
                </a:solidFill>
              </a:rPr>
              <a:t>Treatment of eumycetoma</a:t>
            </a:r>
            <a:endParaRPr lang="en-US" sz="2400" cap="none"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9600" y="2484437"/>
            <a:ext cx="8229600" cy="31543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1800" i="1" dirty="0">
                <a:solidFill>
                  <a:schemeClr val="tx1"/>
                </a:solidFill>
              </a:rPr>
              <a:t>Madurella mycetomatis</a:t>
            </a:r>
            <a:r>
              <a:rPr lang="en-US" sz="1800" dirty="0">
                <a:solidFill>
                  <a:schemeClr val="tx1"/>
                </a:solidFill>
              </a:rPr>
              <a:t> is the most common </a:t>
            </a:r>
            <a:r>
              <a:rPr lang="en-US" sz="1800" dirty="0" err="1" smtClean="0">
                <a:solidFill>
                  <a:schemeClr val="tx1"/>
                </a:solidFill>
              </a:rPr>
              <a:t>aetiologic</a:t>
            </a:r>
            <a:r>
              <a:rPr lang="en-US" sz="1800" dirty="0" smtClean="0">
                <a:solidFill>
                  <a:schemeClr val="tx1"/>
                </a:solidFill>
              </a:rPr>
              <a:t> </a:t>
            </a:r>
            <a:r>
              <a:rPr lang="en-US" sz="1800" dirty="0">
                <a:solidFill>
                  <a:schemeClr val="tx1"/>
                </a:solidFill>
              </a:rPr>
              <a:t>agent of eumycetoma worldwide. </a:t>
            </a:r>
            <a:endParaRPr lang="en-US" sz="1800" dirty="0" smtClean="0">
              <a:solidFill>
                <a:schemeClr val="tx1"/>
              </a:solidFill>
            </a:endParaRPr>
          </a:p>
          <a:p>
            <a:endParaRPr lang="en-US" sz="1800" dirty="0">
              <a:solidFill>
                <a:schemeClr val="tx1"/>
              </a:solidFill>
            </a:endParaRPr>
          </a:p>
          <a:p>
            <a:r>
              <a:rPr lang="en-US" sz="1800" dirty="0">
                <a:solidFill>
                  <a:schemeClr val="tx1"/>
                </a:solidFill>
              </a:rPr>
              <a:t>Treatment of this infection is very difficult and associated with high recurrence rates and low cure rates. </a:t>
            </a:r>
            <a:endParaRPr lang="en-US" sz="1800" dirty="0" smtClean="0">
              <a:solidFill>
                <a:schemeClr val="tx1"/>
              </a:solidFill>
            </a:endParaRPr>
          </a:p>
          <a:p>
            <a:endParaRPr lang="en-US" sz="1800" dirty="0">
              <a:solidFill>
                <a:schemeClr val="tx1"/>
              </a:solidFill>
            </a:endParaRPr>
          </a:p>
          <a:p>
            <a:r>
              <a:rPr lang="en-US" sz="1800" dirty="0">
                <a:solidFill>
                  <a:schemeClr val="tx1"/>
                </a:solidFill>
              </a:rPr>
              <a:t>Currently the treatment consists of a combination of surgery and antifungal therapy. Antifungal therapy is usually given for at least one year</a:t>
            </a:r>
            <a:r>
              <a:rPr lang="en-US" sz="1800" dirty="0" smtClean="0">
                <a:solidFill>
                  <a:schemeClr val="tx1"/>
                </a:solidFill>
              </a:rPr>
              <a:t>.</a:t>
            </a:r>
          </a:p>
          <a:p>
            <a:endParaRPr lang="en-US" sz="1800" dirty="0">
              <a:solidFill>
                <a:schemeClr val="tx1"/>
              </a:solidFill>
            </a:endParaRPr>
          </a:p>
        </p:txBody>
      </p:sp>
    </p:spTree>
    <p:extLst>
      <p:ext uri="{BB962C8B-B14F-4D97-AF65-F5344CB8AC3E}">
        <p14:creationId xmlns:p14="http://schemas.microsoft.com/office/powerpoint/2010/main" val="6641889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cap="none" dirty="0" smtClean="0">
                <a:solidFill>
                  <a:schemeClr val="tx1"/>
                </a:solidFill>
              </a:rPr>
              <a:t>Treatment of eumycetoma</a:t>
            </a:r>
            <a:endParaRPr lang="en-US" sz="2400" cap="none"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9600" y="2286000"/>
            <a:ext cx="8229600" cy="43735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1800" dirty="0">
              <a:solidFill>
                <a:schemeClr val="tx1"/>
              </a:solidFill>
            </a:endParaRPr>
          </a:p>
          <a:p>
            <a:r>
              <a:rPr lang="en-US" sz="1800" dirty="0">
                <a:solidFill>
                  <a:schemeClr val="tx1"/>
                </a:solidFill>
              </a:rPr>
              <a:t>The commonly used antifungal ketoconazole is too expensive for many patients in endemic countries and has many side effects. </a:t>
            </a:r>
            <a:endParaRPr lang="en-US" sz="1800" dirty="0" smtClean="0">
              <a:solidFill>
                <a:schemeClr val="tx1"/>
              </a:solidFill>
            </a:endParaRPr>
          </a:p>
          <a:p>
            <a:endParaRPr lang="en-US" sz="1800" dirty="0">
              <a:solidFill>
                <a:schemeClr val="tx1"/>
              </a:solidFill>
            </a:endParaRPr>
          </a:p>
          <a:p>
            <a:r>
              <a:rPr lang="en-US" sz="1800" dirty="0">
                <a:solidFill>
                  <a:schemeClr val="tx1"/>
                </a:solidFill>
              </a:rPr>
              <a:t>A study evaluated the </a:t>
            </a:r>
            <a:r>
              <a:rPr lang="en-US" sz="1800" i="1" dirty="0">
                <a:solidFill>
                  <a:schemeClr val="tx1"/>
                </a:solidFill>
              </a:rPr>
              <a:t>in vitro</a:t>
            </a:r>
            <a:r>
              <a:rPr lang="en-US" sz="1800" dirty="0">
                <a:solidFill>
                  <a:schemeClr val="tx1"/>
                </a:solidFill>
              </a:rPr>
              <a:t> activity of the new antifungal agent </a:t>
            </a:r>
            <a:r>
              <a:rPr lang="en-US" sz="1800" dirty="0" err="1">
                <a:solidFill>
                  <a:schemeClr val="tx1"/>
                </a:solidFill>
              </a:rPr>
              <a:t>ravuconazole</a:t>
            </a:r>
            <a:r>
              <a:rPr lang="en-US" sz="1800" dirty="0">
                <a:solidFill>
                  <a:schemeClr val="tx1"/>
                </a:solidFill>
              </a:rPr>
              <a:t> against </a:t>
            </a:r>
            <a:r>
              <a:rPr lang="en-US" sz="1800" i="1" dirty="0">
                <a:solidFill>
                  <a:schemeClr val="tx1"/>
                </a:solidFill>
              </a:rPr>
              <a:t>M. mycetomatis</a:t>
            </a:r>
            <a:r>
              <a:rPr lang="en-US" sz="1800" dirty="0">
                <a:solidFill>
                  <a:schemeClr val="tx1"/>
                </a:solidFill>
              </a:rPr>
              <a:t>.  </a:t>
            </a:r>
            <a:endParaRPr lang="en-US" sz="1800" dirty="0" smtClean="0">
              <a:solidFill>
                <a:schemeClr val="tx1"/>
              </a:solidFill>
            </a:endParaRPr>
          </a:p>
          <a:p>
            <a:endParaRPr lang="en-US" sz="1800" dirty="0">
              <a:solidFill>
                <a:schemeClr val="tx1"/>
              </a:solidFill>
            </a:endParaRPr>
          </a:p>
          <a:p>
            <a:r>
              <a:rPr lang="en-US" sz="1800" dirty="0" smtClean="0">
                <a:solidFill>
                  <a:schemeClr val="tx1"/>
                </a:solidFill>
              </a:rPr>
              <a:t>The </a:t>
            </a:r>
            <a:r>
              <a:rPr lang="en-US" sz="1800" dirty="0">
                <a:solidFill>
                  <a:schemeClr val="tx1"/>
                </a:solidFill>
              </a:rPr>
              <a:t>drug showed excellent </a:t>
            </a:r>
            <a:r>
              <a:rPr lang="en-US" sz="1800" i="1" dirty="0">
                <a:solidFill>
                  <a:schemeClr val="tx1"/>
                </a:solidFill>
              </a:rPr>
              <a:t>in vitro</a:t>
            </a:r>
            <a:r>
              <a:rPr lang="en-US" sz="1800" dirty="0">
                <a:solidFill>
                  <a:schemeClr val="tx1"/>
                </a:solidFill>
              </a:rPr>
              <a:t> activity against all tested strains and its </a:t>
            </a:r>
            <a:r>
              <a:rPr lang="en-US" sz="1800" dirty="0" err="1">
                <a:solidFill>
                  <a:schemeClr val="tx1"/>
                </a:solidFill>
              </a:rPr>
              <a:t>prodrug</a:t>
            </a:r>
            <a:r>
              <a:rPr lang="en-US" sz="1800" dirty="0">
                <a:solidFill>
                  <a:schemeClr val="tx1"/>
                </a:solidFill>
              </a:rPr>
              <a:t>, E1224, might be a potential new therapeutic option for eumycetoma caused by </a:t>
            </a:r>
            <a:r>
              <a:rPr lang="en-US" sz="1800" i="1" dirty="0">
                <a:solidFill>
                  <a:schemeClr val="tx1"/>
                </a:solidFill>
              </a:rPr>
              <a:t>M. mycetomatis.</a:t>
            </a:r>
            <a:endParaRPr lang="en-US" sz="1800" dirty="0">
              <a:solidFill>
                <a:schemeClr val="tx1"/>
              </a:solidFill>
            </a:endParaRPr>
          </a:p>
          <a:p>
            <a:endParaRPr lang="en-US" sz="1600" dirty="0">
              <a:solidFill>
                <a:schemeClr val="tx1"/>
              </a:solidFill>
            </a:endParaRPr>
          </a:p>
        </p:txBody>
      </p:sp>
    </p:spTree>
    <p:extLst>
      <p:ext uri="{BB962C8B-B14F-4D97-AF65-F5344CB8AC3E}">
        <p14:creationId xmlns:p14="http://schemas.microsoft.com/office/powerpoint/2010/main" val="33028001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090" y="23586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cap="none" dirty="0" smtClean="0">
                <a:solidFill>
                  <a:schemeClr val="tx1"/>
                </a:solidFill>
              </a:rPr>
              <a:t>Treatment of eumycetoma: </a:t>
            </a:r>
            <a:br>
              <a:rPr lang="en-US" sz="2400" cap="none" dirty="0" smtClean="0">
                <a:solidFill>
                  <a:schemeClr val="tx1"/>
                </a:solidFill>
              </a:rPr>
            </a:br>
            <a:endParaRPr lang="en-US" sz="2400" cap="none" dirty="0">
              <a:solidFill>
                <a:schemeClr val="tx1"/>
              </a:solidFill>
            </a:endParaRPr>
          </a:p>
        </p:txBody>
      </p:sp>
      <p:sp>
        <p:nvSpPr>
          <p:cNvPr id="3" name="Content Placeholder 2"/>
          <p:cNvSpPr>
            <a:spLocks noGrp="1"/>
          </p:cNvSpPr>
          <p:nvPr>
            <p:ph idx="1"/>
          </p:nvPr>
        </p:nvSpPr>
        <p:spPr>
          <a:xfrm>
            <a:off x="739436" y="2011363"/>
            <a:ext cx="7871164"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a:p>
          <a:p>
            <a:endParaRPr lang="en-US" sz="2000" dirty="0" smtClean="0"/>
          </a:p>
          <a:p>
            <a:endParaRPr lang="en-US" sz="2000" dirty="0" smtClean="0"/>
          </a:p>
          <a:p>
            <a:endParaRPr lang="en-US" sz="1800" dirty="0"/>
          </a:p>
          <a:p>
            <a:r>
              <a:rPr lang="en-US" sz="1800" dirty="0" err="1" smtClean="0">
                <a:solidFill>
                  <a:schemeClr val="tx1"/>
                </a:solidFill>
              </a:rPr>
              <a:t>Artemisinin</a:t>
            </a:r>
            <a:r>
              <a:rPr lang="en-US" sz="1800" dirty="0" smtClean="0">
                <a:solidFill>
                  <a:schemeClr val="tx1"/>
                </a:solidFill>
              </a:rPr>
              <a:t> </a:t>
            </a:r>
            <a:r>
              <a:rPr lang="en-US" sz="1800" dirty="0">
                <a:solidFill>
                  <a:schemeClr val="tx1"/>
                </a:solidFill>
              </a:rPr>
              <a:t>was not active against </a:t>
            </a:r>
            <a:r>
              <a:rPr lang="en-US" sz="1800" i="1" dirty="0">
                <a:solidFill>
                  <a:schemeClr val="tx1"/>
                </a:solidFill>
              </a:rPr>
              <a:t>M. mycetomatis</a:t>
            </a:r>
            <a:r>
              <a:rPr lang="en-US" sz="1800" dirty="0">
                <a:solidFill>
                  <a:schemeClr val="tx1"/>
                </a:solidFill>
              </a:rPr>
              <a:t>, but tea tree oil did inhibit its growth. </a:t>
            </a:r>
            <a:endParaRPr lang="en-US" sz="1800" dirty="0" smtClean="0">
              <a:solidFill>
                <a:schemeClr val="tx1"/>
              </a:solidFill>
            </a:endParaRPr>
          </a:p>
          <a:p>
            <a:endParaRPr lang="en-US" sz="1800" dirty="0">
              <a:solidFill>
                <a:schemeClr val="tx1"/>
              </a:solidFill>
            </a:endParaRPr>
          </a:p>
          <a:p>
            <a:r>
              <a:rPr lang="en-US" sz="1800" dirty="0" smtClean="0">
                <a:solidFill>
                  <a:schemeClr val="tx1"/>
                </a:solidFill>
              </a:rPr>
              <a:t>Since </a:t>
            </a:r>
            <a:r>
              <a:rPr lang="en-US" sz="1800" dirty="0">
                <a:solidFill>
                  <a:schemeClr val="tx1"/>
                </a:solidFill>
              </a:rPr>
              <a:t>tea tree oil's prime component easily penetrates the skin, tea tree oil could be a useful agent in the treatment of </a:t>
            </a:r>
            <a:r>
              <a:rPr lang="en-US" sz="1800" dirty="0" smtClean="0">
                <a:solidFill>
                  <a:schemeClr val="tx1"/>
                </a:solidFill>
              </a:rPr>
              <a:t>Eumycetoma</a:t>
            </a:r>
            <a:r>
              <a:rPr lang="en-US" sz="2000" dirty="0">
                <a:solidFill>
                  <a:schemeClr val="tx1"/>
                </a:solidFill>
              </a:rPr>
              <a:t>. </a:t>
            </a:r>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9600" y="2286000"/>
            <a:ext cx="8229600" cy="43735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US" sz="2000" dirty="0"/>
          </a:p>
        </p:txBody>
      </p:sp>
      <p:sp>
        <p:nvSpPr>
          <p:cNvPr id="4" name="Rectangle 3"/>
          <p:cNvSpPr/>
          <p:nvPr/>
        </p:nvSpPr>
        <p:spPr>
          <a:xfrm>
            <a:off x="1295400" y="2505670"/>
            <a:ext cx="7010400" cy="1015663"/>
          </a:xfrm>
          <a:prstGeom prst="rect">
            <a:avLst/>
          </a:prstGeom>
        </p:spPr>
        <p:txBody>
          <a:bodyPr wrap="square">
            <a:spAutoFit/>
          </a:bodyPr>
          <a:lstStyle/>
          <a:p>
            <a:pPr algn="ctr"/>
            <a:r>
              <a:rPr lang="en-US" sz="2000" dirty="0" err="1" smtClean="0">
                <a:latin typeface="Arial" pitchFamily="34" charset="0"/>
                <a:cs typeface="Arial" pitchFamily="34" charset="0"/>
              </a:rPr>
              <a:t>Artemisinin</a:t>
            </a:r>
            <a:r>
              <a:rPr lang="en-US" sz="2000" dirty="0" smtClean="0">
                <a:latin typeface="Arial" pitchFamily="34" charset="0"/>
                <a:cs typeface="Arial" pitchFamily="34" charset="0"/>
              </a:rPr>
              <a:t> &amp; tea </a:t>
            </a:r>
            <a:r>
              <a:rPr lang="en-US" sz="2000" dirty="0">
                <a:latin typeface="Arial" pitchFamily="34" charset="0"/>
                <a:cs typeface="Arial" pitchFamily="34" charset="0"/>
              </a:rPr>
              <a:t>tree oil in the treatment of </a:t>
            </a:r>
            <a:r>
              <a:rPr lang="en-US" sz="2000" dirty="0" smtClean="0">
                <a:latin typeface="Arial" pitchFamily="34" charset="0"/>
                <a:cs typeface="Arial" pitchFamily="34" charset="0"/>
              </a:rPr>
              <a:t>eumycetoma:</a:t>
            </a:r>
          </a:p>
          <a:p>
            <a:pPr algn="ctr"/>
            <a:r>
              <a:rPr lang="en-US" sz="2000" dirty="0" smtClean="0">
                <a:latin typeface="Arial" pitchFamily="34" charset="0"/>
                <a:cs typeface="Arial" pitchFamily="34" charset="0"/>
              </a:rPr>
              <a:t>in </a:t>
            </a:r>
            <a:r>
              <a:rPr lang="en-US" sz="2000" dirty="0">
                <a:latin typeface="Arial" pitchFamily="34" charset="0"/>
                <a:cs typeface="Arial" pitchFamily="34" charset="0"/>
              </a:rPr>
              <a:t>vitro test</a:t>
            </a:r>
          </a:p>
          <a:p>
            <a:pPr algn="ctr"/>
            <a:endParaRPr lang="en-US" sz="2000" dirty="0">
              <a:latin typeface="Arial" pitchFamily="34" charset="0"/>
              <a:cs typeface="Arial" pitchFamily="34" charset="0"/>
            </a:endParaRPr>
          </a:p>
        </p:txBody>
      </p:sp>
    </p:spTree>
    <p:extLst>
      <p:ext uri="{BB962C8B-B14F-4D97-AF65-F5344CB8AC3E}">
        <p14:creationId xmlns:p14="http://schemas.microsoft.com/office/powerpoint/2010/main" val="14512002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800" cap="none" dirty="0" smtClean="0">
                <a:solidFill>
                  <a:schemeClr val="tx1"/>
                </a:solidFill>
              </a:rPr>
              <a:t>References</a:t>
            </a:r>
            <a:endParaRPr lang="en-US" sz="2800" cap="none" dirty="0">
              <a:solidFill>
                <a:schemeClr val="tx1"/>
              </a:solidFill>
            </a:endParaRP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9600" y="2286000"/>
            <a:ext cx="8229600" cy="43735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457200" indent="-342900">
              <a:buFont typeface="+mj-lt"/>
              <a:buAutoNum type="arabicPeriod"/>
            </a:pPr>
            <a:r>
              <a:rPr lang="en-US" sz="1800" dirty="0" smtClean="0">
                <a:solidFill>
                  <a:schemeClr val="tx1"/>
                </a:solidFill>
              </a:rPr>
              <a:t>van </a:t>
            </a:r>
            <a:r>
              <a:rPr lang="en-US" sz="1800" dirty="0">
                <a:solidFill>
                  <a:schemeClr val="tx1"/>
                </a:solidFill>
              </a:rPr>
              <a:t>de Sande WW, </a:t>
            </a:r>
            <a:r>
              <a:rPr lang="en-US" sz="1800" dirty="0" err="1">
                <a:solidFill>
                  <a:schemeClr val="tx1"/>
                </a:solidFill>
              </a:rPr>
              <a:t>Luijendijk</a:t>
            </a:r>
            <a:r>
              <a:rPr lang="en-US" sz="1800" dirty="0">
                <a:solidFill>
                  <a:schemeClr val="tx1"/>
                </a:solidFill>
              </a:rPr>
              <a:t> A, Ahmed AO, et al. . Testing of the in vitro susceptibilities of Madurella mycetomatis to six antifungal agents by using the </a:t>
            </a:r>
            <a:r>
              <a:rPr lang="en-US" sz="1800" dirty="0" err="1">
                <a:solidFill>
                  <a:schemeClr val="tx1"/>
                </a:solidFill>
              </a:rPr>
              <a:t>Sensititre</a:t>
            </a:r>
            <a:r>
              <a:rPr lang="en-US" sz="1800" dirty="0">
                <a:solidFill>
                  <a:schemeClr val="tx1"/>
                </a:solidFill>
              </a:rPr>
              <a:t> system in comparison with a viability-based 2,3-bis(2-methoxy-4-nitro-5-sulfophenyl)-5-[(</a:t>
            </a:r>
            <a:r>
              <a:rPr lang="en-US" sz="1800" dirty="0" err="1">
                <a:solidFill>
                  <a:schemeClr val="tx1"/>
                </a:solidFill>
              </a:rPr>
              <a:t>phenylamino</a:t>
            </a:r>
            <a:r>
              <a:rPr lang="en-US" sz="1800" dirty="0">
                <a:solidFill>
                  <a:schemeClr val="tx1"/>
                </a:solidFill>
              </a:rPr>
              <a:t>)carbonyl]-2H-tetrazolium hydroxide (XTT) assay and a modified NCCLS method. </a:t>
            </a:r>
            <a:r>
              <a:rPr lang="en-US" sz="1800" dirty="0" err="1">
                <a:solidFill>
                  <a:schemeClr val="tx1"/>
                </a:solidFill>
              </a:rPr>
              <a:t>Antimicrob</a:t>
            </a:r>
            <a:r>
              <a:rPr lang="en-US" sz="1800" dirty="0">
                <a:solidFill>
                  <a:schemeClr val="tx1"/>
                </a:solidFill>
              </a:rPr>
              <a:t> Agents </a:t>
            </a:r>
            <a:r>
              <a:rPr lang="en-US" sz="1800" dirty="0" err="1">
                <a:solidFill>
                  <a:schemeClr val="tx1"/>
                </a:solidFill>
              </a:rPr>
              <a:t>Chemother</a:t>
            </a:r>
            <a:r>
              <a:rPr lang="en-US" sz="1800" dirty="0">
                <a:solidFill>
                  <a:schemeClr val="tx1"/>
                </a:solidFill>
              </a:rPr>
              <a:t> 2005;49:1364-8</a:t>
            </a:r>
            <a:r>
              <a:rPr lang="en-US" sz="1800" dirty="0" smtClean="0">
                <a:solidFill>
                  <a:schemeClr val="tx1"/>
                </a:solidFill>
              </a:rPr>
              <a:t>.</a:t>
            </a:r>
          </a:p>
          <a:p>
            <a:endParaRPr lang="en-US" sz="1800" dirty="0">
              <a:solidFill>
                <a:schemeClr val="tx1"/>
              </a:solidFill>
            </a:endParaRPr>
          </a:p>
          <a:p>
            <a:pPr marL="457200" indent="-342900">
              <a:buFont typeface="+mj-lt"/>
              <a:buAutoNum type="arabicPeriod"/>
            </a:pPr>
            <a:r>
              <a:rPr lang="en-US" sz="1800" dirty="0" smtClean="0">
                <a:solidFill>
                  <a:schemeClr val="tx1"/>
                </a:solidFill>
                <a:hlinkClick r:id="rId2"/>
              </a:rPr>
              <a:t>Wendy </a:t>
            </a:r>
            <a:r>
              <a:rPr lang="en-US" sz="1800" dirty="0">
                <a:solidFill>
                  <a:schemeClr val="tx1"/>
                </a:solidFill>
                <a:hlinkClick r:id="rId2"/>
              </a:rPr>
              <a:t>W. </a:t>
            </a:r>
            <a:r>
              <a:rPr lang="en-US" sz="1800" dirty="0">
                <a:solidFill>
                  <a:schemeClr val="tx1"/>
                </a:solidFill>
                <a:hlinkClick r:id="rId2"/>
              </a:rPr>
              <a:t>J. van de Sande</a:t>
            </a:r>
            <a:r>
              <a:rPr lang="en-US" sz="1800" dirty="0">
                <a:solidFill>
                  <a:schemeClr val="tx1"/>
                </a:solidFill>
                <a:hlinkClick r:id="rId3"/>
              </a:rPr>
              <a:t>1</a:t>
            </a:r>
            <a:r>
              <a:rPr lang="en-US" sz="1800" dirty="0">
                <a:solidFill>
                  <a:schemeClr val="tx1"/>
                </a:solidFill>
              </a:rPr>
              <a:t>, </a:t>
            </a:r>
            <a:r>
              <a:rPr lang="en-US" sz="1800" dirty="0">
                <a:solidFill>
                  <a:schemeClr val="tx1"/>
                </a:solidFill>
                <a:hlinkClick r:id="rId4"/>
              </a:rPr>
              <a:t>Ahmed H. Fahal</a:t>
            </a:r>
            <a:r>
              <a:rPr lang="en-US" sz="1800" dirty="0">
                <a:solidFill>
                  <a:schemeClr val="tx1"/>
                </a:solidFill>
              </a:rPr>
              <a:t>, </a:t>
            </a:r>
            <a:r>
              <a:rPr lang="en-US" sz="1800" dirty="0">
                <a:solidFill>
                  <a:schemeClr val="tx1"/>
                </a:solidFill>
              </a:rPr>
              <a:t>Thomas V. Riley, Henri </a:t>
            </a:r>
            <a:r>
              <a:rPr lang="en-US" sz="1800" dirty="0" err="1">
                <a:solidFill>
                  <a:schemeClr val="tx1"/>
                </a:solidFill>
              </a:rPr>
              <a:t>Verbrugh</a:t>
            </a:r>
            <a:r>
              <a:rPr lang="en-US" sz="1800" dirty="0">
                <a:solidFill>
                  <a:schemeClr val="tx1"/>
                </a:solidFill>
              </a:rPr>
              <a:t> and Alex van Belkum.1093.  In vitro susceptibility of Madurella mycetomatis, prime agent of Madura foot, to tea tree oil and </a:t>
            </a:r>
            <a:r>
              <a:rPr lang="en-US" sz="1800" dirty="0" err="1">
                <a:solidFill>
                  <a:schemeClr val="tx1"/>
                </a:solidFill>
              </a:rPr>
              <a:t>artemisinin</a:t>
            </a:r>
            <a:r>
              <a:rPr lang="en-US" sz="1800" dirty="0">
                <a:solidFill>
                  <a:schemeClr val="tx1"/>
                </a:solidFill>
              </a:rPr>
              <a:t>  </a:t>
            </a:r>
            <a:r>
              <a:rPr lang="en-US" sz="1800" dirty="0" err="1">
                <a:solidFill>
                  <a:schemeClr val="tx1"/>
                </a:solidFill>
              </a:rPr>
              <a:t>Antimicrob</a:t>
            </a:r>
            <a:r>
              <a:rPr lang="en-US" sz="1800" dirty="0">
                <a:solidFill>
                  <a:schemeClr val="tx1"/>
                </a:solidFill>
              </a:rPr>
              <a:t>. </a:t>
            </a:r>
            <a:r>
              <a:rPr lang="en-US" sz="1800" dirty="0" err="1">
                <a:solidFill>
                  <a:schemeClr val="tx1"/>
                </a:solidFill>
              </a:rPr>
              <a:t>Chemother</a:t>
            </a:r>
            <a:r>
              <a:rPr lang="en-US" sz="1800" dirty="0">
                <a:solidFill>
                  <a:schemeClr val="tx1"/>
                </a:solidFill>
              </a:rPr>
              <a:t>. (2007) 59 (3): 553-555. </a:t>
            </a:r>
            <a:r>
              <a:rPr lang="en-US" sz="1800" dirty="0" err="1">
                <a:solidFill>
                  <a:schemeClr val="tx1"/>
                </a:solidFill>
              </a:rPr>
              <a:t>doi</a:t>
            </a:r>
            <a:r>
              <a:rPr lang="en-US" sz="1800" dirty="0">
                <a:solidFill>
                  <a:schemeClr val="tx1"/>
                </a:solidFill>
              </a:rPr>
              <a:t>:</a:t>
            </a:r>
          </a:p>
          <a:p>
            <a:endParaRPr lang="en-US" sz="1800" dirty="0">
              <a:solidFill>
                <a:schemeClr val="tx1"/>
              </a:solidFill>
            </a:endParaRPr>
          </a:p>
        </p:txBody>
      </p:sp>
    </p:spTree>
    <p:extLst>
      <p:ext uri="{BB962C8B-B14F-4D97-AF65-F5344CB8AC3E}">
        <p14:creationId xmlns:p14="http://schemas.microsoft.com/office/powerpoint/2010/main" val="8073622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a:t>References </a:t>
            </a: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9600" y="2286000"/>
            <a:ext cx="8229600" cy="4373563"/>
          </a:xfrm>
          <a:prstGeom prst="rect">
            <a:avLst/>
          </a:prstGeom>
        </p:spPr>
        <p:txBody>
          <a:bodyPr vert="horz" lIns="91440" tIns="45720" rIns="91440" bIns="45720" rtlCol="0">
            <a:normAutofit fontScale="92500" lnSpcReduction="20000"/>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2000" b="1" dirty="0"/>
              <a:t>3. Fahal AH, El Hassan AM,  </a:t>
            </a:r>
            <a:r>
              <a:rPr lang="en-US" sz="2000" b="1" dirty="0" err="1"/>
              <a:t>Abdelalla</a:t>
            </a:r>
            <a:r>
              <a:rPr lang="en-US" sz="2000" b="1" dirty="0"/>
              <a:t> AO, Sheik HE, Cystic mycetoma: an unusual clinical presentation of Madurella mycetomatis.  Trans R </a:t>
            </a:r>
            <a:r>
              <a:rPr lang="en-US" sz="2000" b="1" dirty="0" err="1"/>
              <a:t>Soc</a:t>
            </a:r>
            <a:r>
              <a:rPr lang="en-US" sz="2000" b="1" dirty="0"/>
              <a:t> Trop Med </a:t>
            </a:r>
            <a:r>
              <a:rPr lang="en-US" sz="2000" b="1" dirty="0" err="1"/>
              <a:t>Hyg</a:t>
            </a:r>
            <a:r>
              <a:rPr lang="en-US" sz="2000" b="1" dirty="0"/>
              <a:t>. 1998; 92:6-67.</a:t>
            </a:r>
            <a:endParaRPr lang="en-US" sz="2000" dirty="0"/>
          </a:p>
          <a:p>
            <a:r>
              <a:rPr lang="en-US" sz="2000" b="1" dirty="0"/>
              <a:t> 4. EL Hassan AM, Fahal AH, EL Hag IA, Khalil EAG. The pathology of mycetoma: Light microscopic and </a:t>
            </a:r>
            <a:r>
              <a:rPr lang="en-US" sz="2000" b="1" dirty="0" err="1"/>
              <a:t>ultrastructural</a:t>
            </a:r>
            <a:r>
              <a:rPr lang="en-US" sz="2000" b="1" dirty="0"/>
              <a:t> features. Sudan Med J. 1994; 32: 23-45.</a:t>
            </a:r>
            <a:endParaRPr lang="en-US" sz="2000" dirty="0"/>
          </a:p>
          <a:p>
            <a:r>
              <a:rPr lang="en-US" sz="2000" b="1" dirty="0"/>
              <a:t>  5.   Fahal AH, EL </a:t>
            </a:r>
            <a:r>
              <a:rPr lang="en-US" sz="2000" b="1" dirty="0" err="1"/>
              <a:t>Toum</a:t>
            </a:r>
            <a:r>
              <a:rPr lang="en-US" sz="2000" b="1" dirty="0"/>
              <a:t> EA, EL Hassan AM, </a:t>
            </a:r>
            <a:r>
              <a:rPr lang="en-US" sz="2000" b="1" dirty="0" err="1"/>
              <a:t>Gumaa</a:t>
            </a:r>
            <a:r>
              <a:rPr lang="en-US" sz="2000" b="1" dirty="0"/>
              <a:t> SA, Mahgoub ES.  A preliminary study on the ultrastructure of Actinomadura pelletieri and its host tissue reaction.   J Med Vet Mycol. 1994; 32: 343-348.PMID: </a:t>
            </a:r>
            <a:r>
              <a:rPr lang="en-US" sz="2000" b="1" dirty="0">
                <a:hlinkClick r:id="rId2"/>
              </a:rPr>
              <a:t>7844700</a:t>
            </a:r>
            <a:r>
              <a:rPr lang="en-US" sz="2000" b="1" dirty="0"/>
              <a:t>.</a:t>
            </a:r>
            <a:endParaRPr lang="en-US" sz="2000" dirty="0"/>
          </a:p>
          <a:p>
            <a:r>
              <a:rPr lang="en-US" sz="2000" b="1" dirty="0"/>
              <a:t>  6. Fahal AH, Sheikh HE, EL Hassan AM. Pathological fracture in mycetoma. Trans R </a:t>
            </a:r>
            <a:r>
              <a:rPr lang="en-US" sz="2000" b="1" dirty="0" err="1"/>
              <a:t>Soc</a:t>
            </a:r>
            <a:r>
              <a:rPr lang="en-US" sz="2000" b="1" dirty="0"/>
              <a:t> Trop Med </a:t>
            </a:r>
            <a:r>
              <a:rPr lang="en-US" sz="2000" b="1" dirty="0" err="1"/>
              <a:t>Hyg</a:t>
            </a:r>
            <a:r>
              <a:rPr lang="en-US" sz="2000" b="1" dirty="0"/>
              <a:t>.  1996; 90: 675-676.PMID: </a:t>
            </a:r>
            <a:r>
              <a:rPr lang="en-US" sz="2000" b="1" dirty="0">
                <a:hlinkClick r:id="rId3"/>
              </a:rPr>
              <a:t>9015513</a:t>
            </a:r>
            <a:r>
              <a:rPr lang="en-US" sz="2000" b="1" dirty="0"/>
              <a:t>.</a:t>
            </a:r>
            <a:endParaRPr lang="en-US" sz="2000" dirty="0"/>
          </a:p>
          <a:p>
            <a:r>
              <a:rPr lang="en-US" sz="2000" b="1" dirty="0"/>
              <a:t>  7 .Fahal AH, </a:t>
            </a:r>
            <a:r>
              <a:rPr lang="en-US" sz="2000" b="1" dirty="0" err="1"/>
              <a:t>Sharfi</a:t>
            </a:r>
            <a:r>
              <a:rPr lang="en-US" sz="2000" b="1" dirty="0"/>
              <a:t> AR, Sheikh HE, EL Hassan AM. Mycetoma: Uncommon complication. Trans R </a:t>
            </a:r>
            <a:r>
              <a:rPr lang="en-US" sz="2000" b="1" dirty="0" err="1"/>
              <a:t>Soc</a:t>
            </a:r>
            <a:r>
              <a:rPr lang="en-US" sz="2000" b="1" dirty="0"/>
              <a:t> Trop Med </a:t>
            </a:r>
            <a:r>
              <a:rPr lang="en-US" sz="2000" b="1" dirty="0" err="1"/>
              <a:t>Hyg</a:t>
            </a:r>
            <a:r>
              <a:rPr lang="en-US" sz="2000" b="1" dirty="0"/>
              <a:t>. 1996; 89: 550-552.</a:t>
            </a:r>
            <a:endParaRPr lang="en-US" sz="2000" dirty="0"/>
          </a:p>
          <a:p>
            <a:r>
              <a:rPr lang="en-US" sz="2000" b="1" dirty="0"/>
              <a:t> </a:t>
            </a:r>
            <a:endParaRPr lang="en-US" sz="2000" dirty="0"/>
          </a:p>
        </p:txBody>
      </p:sp>
    </p:spTree>
    <p:extLst>
      <p:ext uri="{BB962C8B-B14F-4D97-AF65-F5344CB8AC3E}">
        <p14:creationId xmlns:p14="http://schemas.microsoft.com/office/powerpoint/2010/main" val="17745278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a:t>References </a:t>
            </a: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9600" y="2286000"/>
            <a:ext cx="8229600" cy="4373563"/>
          </a:xfrm>
          <a:prstGeom prst="rect">
            <a:avLst/>
          </a:prstGeom>
        </p:spPr>
        <p:txBody>
          <a:bodyPr vert="horz" lIns="91440" tIns="45720" rIns="91440" bIns="45720" rtlCol="0">
            <a:normAutofit fontScale="70000" lnSpcReduction="20000"/>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571500" indent="-457200">
              <a:buFont typeface="+mj-lt"/>
              <a:buAutoNum type="arabicPeriod"/>
            </a:pPr>
            <a:r>
              <a:rPr lang="en-US" sz="2000" dirty="0" smtClean="0">
                <a:solidFill>
                  <a:schemeClr val="tx1"/>
                </a:solidFill>
              </a:rPr>
              <a:t>Ahmed </a:t>
            </a:r>
            <a:r>
              <a:rPr lang="en-US" sz="2000" dirty="0">
                <a:solidFill>
                  <a:schemeClr val="tx1"/>
                </a:solidFill>
              </a:rPr>
              <a:t>AO, </a:t>
            </a:r>
            <a:r>
              <a:rPr lang="en-US" sz="2000" dirty="0" err="1">
                <a:solidFill>
                  <a:schemeClr val="tx1"/>
                </a:solidFill>
              </a:rPr>
              <a:t>Mukhtar</a:t>
            </a:r>
            <a:r>
              <a:rPr lang="en-US" sz="2000" dirty="0">
                <a:solidFill>
                  <a:schemeClr val="tx1"/>
                </a:solidFill>
              </a:rPr>
              <a:t> MM, </a:t>
            </a:r>
            <a:r>
              <a:rPr lang="en-US" sz="2000" dirty="0" err="1">
                <a:solidFill>
                  <a:schemeClr val="tx1"/>
                </a:solidFill>
              </a:rPr>
              <a:t>Kools-Sijmons</a:t>
            </a:r>
            <a:r>
              <a:rPr lang="en-US" sz="2000" dirty="0">
                <a:solidFill>
                  <a:schemeClr val="tx1"/>
                </a:solidFill>
              </a:rPr>
              <a:t> M, Fahal AH, de </a:t>
            </a:r>
            <a:r>
              <a:rPr lang="en-US" sz="2000" dirty="0" err="1">
                <a:solidFill>
                  <a:schemeClr val="tx1"/>
                </a:solidFill>
              </a:rPr>
              <a:t>Hoog</a:t>
            </a:r>
            <a:r>
              <a:rPr lang="en-US" sz="2000" dirty="0">
                <a:solidFill>
                  <a:schemeClr val="tx1"/>
                </a:solidFill>
              </a:rPr>
              <a:t> S, van den </a:t>
            </a:r>
            <a:r>
              <a:rPr lang="en-US" sz="2000" dirty="0" err="1">
                <a:solidFill>
                  <a:schemeClr val="tx1"/>
                </a:solidFill>
              </a:rPr>
              <a:t>Ende</a:t>
            </a:r>
            <a:r>
              <a:rPr lang="en-US" sz="2000" dirty="0">
                <a:solidFill>
                  <a:schemeClr val="tx1"/>
                </a:solidFill>
              </a:rPr>
              <a:t> BG, </a:t>
            </a:r>
            <a:r>
              <a:rPr lang="en-US" sz="2000" dirty="0" err="1">
                <a:solidFill>
                  <a:schemeClr val="tx1"/>
                </a:solidFill>
              </a:rPr>
              <a:t>Zijstara</a:t>
            </a:r>
            <a:r>
              <a:rPr lang="en-US" sz="2000" dirty="0">
                <a:solidFill>
                  <a:schemeClr val="tx1"/>
                </a:solidFill>
              </a:rPr>
              <a:t>, ED, </a:t>
            </a:r>
            <a:r>
              <a:rPr lang="en-US" sz="2000" dirty="0" err="1">
                <a:solidFill>
                  <a:schemeClr val="tx1"/>
                </a:solidFill>
              </a:rPr>
              <a:t>Verburgh</a:t>
            </a:r>
            <a:r>
              <a:rPr lang="en-US" sz="2000" dirty="0">
                <a:solidFill>
                  <a:schemeClr val="tx1"/>
                </a:solidFill>
              </a:rPr>
              <a:t> H, </a:t>
            </a:r>
            <a:r>
              <a:rPr lang="en-US" sz="2000" dirty="0" err="1">
                <a:solidFill>
                  <a:schemeClr val="tx1"/>
                </a:solidFill>
              </a:rPr>
              <a:t>Abugroun</a:t>
            </a:r>
            <a:r>
              <a:rPr lang="en-US" sz="2000" dirty="0">
                <a:solidFill>
                  <a:schemeClr val="tx1"/>
                </a:solidFill>
              </a:rPr>
              <a:t> ESA, EL Hassan AM, van </a:t>
            </a:r>
            <a:r>
              <a:rPr lang="en-US" sz="2000" dirty="0" err="1">
                <a:solidFill>
                  <a:schemeClr val="tx1"/>
                </a:solidFill>
              </a:rPr>
              <a:t>Beklkum</a:t>
            </a:r>
            <a:r>
              <a:rPr lang="en-US" sz="2000" dirty="0">
                <a:solidFill>
                  <a:schemeClr val="tx1"/>
                </a:solidFill>
              </a:rPr>
              <a:t> A. Development of a species-specific PCR RFLP procedure for the identification of Madurella mycetomatis. J </a:t>
            </a:r>
            <a:r>
              <a:rPr lang="en-US" sz="2000" dirty="0" err="1">
                <a:solidFill>
                  <a:schemeClr val="tx1"/>
                </a:solidFill>
              </a:rPr>
              <a:t>Clin</a:t>
            </a:r>
            <a:r>
              <a:rPr lang="en-US" sz="2000" dirty="0">
                <a:solidFill>
                  <a:schemeClr val="tx1"/>
                </a:solidFill>
              </a:rPr>
              <a:t> </a:t>
            </a:r>
            <a:r>
              <a:rPr lang="en-US" sz="2000" dirty="0" err="1">
                <a:solidFill>
                  <a:schemeClr val="tx1"/>
                </a:solidFill>
              </a:rPr>
              <a:t>Microbiol</a:t>
            </a:r>
            <a:r>
              <a:rPr lang="en-US" sz="2000" dirty="0">
                <a:solidFill>
                  <a:schemeClr val="tx1"/>
                </a:solidFill>
              </a:rPr>
              <a:t>. 1999; 37(10):3175-8.PMID: </a:t>
            </a:r>
            <a:r>
              <a:rPr lang="en-US" sz="2000" dirty="0">
                <a:solidFill>
                  <a:schemeClr val="tx1"/>
                </a:solidFill>
                <a:hlinkClick r:id="rId2"/>
              </a:rPr>
              <a:t>10488173</a:t>
            </a:r>
            <a:r>
              <a:rPr lang="en-US" sz="2000" dirty="0">
                <a:solidFill>
                  <a:schemeClr val="tx1"/>
                </a:solidFill>
              </a:rPr>
              <a:t>. [    </a:t>
            </a:r>
          </a:p>
          <a:p>
            <a:pPr marL="571500" indent="-457200">
              <a:buFont typeface="+mj-lt"/>
              <a:buAutoNum type="arabicPeriod"/>
            </a:pPr>
            <a:endParaRPr lang="en-US" sz="2000" dirty="0" smtClean="0">
              <a:solidFill>
                <a:schemeClr val="tx1"/>
              </a:solidFill>
            </a:endParaRPr>
          </a:p>
          <a:p>
            <a:pPr marL="571500" indent="-457200">
              <a:buFont typeface="+mj-lt"/>
              <a:buAutoNum type="arabicPeriod"/>
            </a:pPr>
            <a:r>
              <a:rPr lang="en-US" sz="2000" dirty="0" smtClean="0">
                <a:solidFill>
                  <a:schemeClr val="tx1"/>
                </a:solidFill>
              </a:rPr>
              <a:t>EL </a:t>
            </a:r>
            <a:r>
              <a:rPr lang="en-US" sz="2000" dirty="0">
                <a:solidFill>
                  <a:schemeClr val="tx1"/>
                </a:solidFill>
              </a:rPr>
              <a:t>Hassan AM, Fahal AH, Ahmed AO, Ismail A, </a:t>
            </a:r>
            <a:r>
              <a:rPr lang="en-US" sz="2000" dirty="0" err="1">
                <a:solidFill>
                  <a:schemeClr val="tx1"/>
                </a:solidFill>
              </a:rPr>
              <a:t>Veress</a:t>
            </a:r>
            <a:r>
              <a:rPr lang="en-US" sz="2000" dirty="0">
                <a:solidFill>
                  <a:schemeClr val="tx1"/>
                </a:solidFill>
              </a:rPr>
              <a:t> B. The immunopathology of actinomycetoma lesions caused by Streptomyces somaliensis. Trans R </a:t>
            </a:r>
            <a:r>
              <a:rPr lang="en-US" sz="2000" dirty="0" err="1">
                <a:solidFill>
                  <a:schemeClr val="tx1"/>
                </a:solidFill>
              </a:rPr>
              <a:t>Soc</a:t>
            </a:r>
            <a:r>
              <a:rPr lang="en-US" sz="2000" dirty="0">
                <a:solidFill>
                  <a:schemeClr val="tx1"/>
                </a:solidFill>
              </a:rPr>
              <a:t> Trop Med </a:t>
            </a:r>
            <a:r>
              <a:rPr lang="en-US" sz="2000" dirty="0" err="1">
                <a:solidFill>
                  <a:schemeClr val="tx1"/>
                </a:solidFill>
              </a:rPr>
              <a:t>Hyg</a:t>
            </a:r>
            <a:r>
              <a:rPr lang="en-US" sz="2000" dirty="0">
                <a:solidFill>
                  <a:schemeClr val="tx1"/>
                </a:solidFill>
              </a:rPr>
              <a:t>. 2001: 95(1); 89-92.PMID: </a:t>
            </a:r>
            <a:r>
              <a:rPr lang="en-US" sz="2000" dirty="0">
                <a:solidFill>
                  <a:schemeClr val="tx1"/>
                </a:solidFill>
                <a:hlinkClick r:id="rId3"/>
              </a:rPr>
              <a:t>11280076</a:t>
            </a:r>
            <a:endParaRPr lang="en-US" sz="2000" dirty="0">
              <a:solidFill>
                <a:schemeClr val="tx1"/>
              </a:solidFill>
            </a:endParaRPr>
          </a:p>
          <a:p>
            <a:pPr marL="571500" indent="-457200">
              <a:buFont typeface="+mj-lt"/>
              <a:buAutoNum type="arabicPeriod"/>
            </a:pPr>
            <a:endParaRPr lang="en-US" sz="2000" dirty="0" smtClean="0">
              <a:solidFill>
                <a:schemeClr val="tx1"/>
              </a:solidFill>
            </a:endParaRPr>
          </a:p>
          <a:p>
            <a:pPr marL="571500" indent="-457200">
              <a:buFont typeface="+mj-lt"/>
              <a:buAutoNum type="arabicPeriod"/>
            </a:pPr>
            <a:r>
              <a:rPr lang="en-US" sz="2000" dirty="0" smtClean="0">
                <a:solidFill>
                  <a:schemeClr val="tx1"/>
                </a:solidFill>
              </a:rPr>
              <a:t>EL Hassan </a:t>
            </a:r>
            <a:r>
              <a:rPr lang="en-US" sz="2000" dirty="0">
                <a:solidFill>
                  <a:schemeClr val="tx1"/>
                </a:solidFill>
              </a:rPr>
              <a:t>AM, Fahal AH, </a:t>
            </a:r>
            <a:r>
              <a:rPr lang="en-US" sz="2000" dirty="0" err="1">
                <a:solidFill>
                  <a:schemeClr val="tx1"/>
                </a:solidFill>
              </a:rPr>
              <a:t>Veress</a:t>
            </a:r>
            <a:r>
              <a:rPr lang="en-US" sz="2000" dirty="0">
                <a:solidFill>
                  <a:schemeClr val="tx1"/>
                </a:solidFill>
              </a:rPr>
              <a:t> B. Cell phenotypes, </a:t>
            </a:r>
            <a:r>
              <a:rPr lang="en-US" sz="2000" dirty="0" err="1">
                <a:solidFill>
                  <a:schemeClr val="tx1"/>
                </a:solidFill>
              </a:rPr>
              <a:t>immunoglobulins</a:t>
            </a:r>
            <a:r>
              <a:rPr lang="en-US" sz="2000" dirty="0">
                <a:solidFill>
                  <a:schemeClr val="tx1"/>
                </a:solidFill>
              </a:rPr>
              <a:t>, and complement in lesion of eumycetoma caused by Madurella mycetomatis. </a:t>
            </a:r>
            <a:r>
              <a:rPr lang="en-US" sz="2000" dirty="0" err="1">
                <a:solidFill>
                  <a:schemeClr val="tx1"/>
                </a:solidFill>
              </a:rPr>
              <a:t>Sud</a:t>
            </a:r>
            <a:r>
              <a:rPr lang="en-US" sz="2000" dirty="0">
                <a:solidFill>
                  <a:schemeClr val="tx1"/>
                </a:solidFill>
              </a:rPr>
              <a:t> J </a:t>
            </a:r>
            <a:r>
              <a:rPr lang="en-US" sz="2000" dirty="0" err="1">
                <a:solidFill>
                  <a:schemeClr val="tx1"/>
                </a:solidFill>
              </a:rPr>
              <a:t>Dermato</a:t>
            </a:r>
            <a:r>
              <a:rPr lang="en-US" sz="2000" dirty="0">
                <a:solidFill>
                  <a:schemeClr val="tx1"/>
                </a:solidFill>
              </a:rPr>
              <a:t> 2006; 4 (1):2-5.</a:t>
            </a:r>
          </a:p>
          <a:p>
            <a:pPr marL="571500" indent="-457200">
              <a:buFont typeface="+mj-lt"/>
              <a:buAutoNum type="arabicPeriod"/>
            </a:pPr>
            <a:endParaRPr lang="en-US" sz="2000" dirty="0" smtClean="0">
              <a:solidFill>
                <a:schemeClr val="tx1"/>
              </a:solidFill>
            </a:endParaRPr>
          </a:p>
          <a:p>
            <a:pPr marL="571500" indent="-457200">
              <a:buFont typeface="+mj-lt"/>
              <a:buAutoNum type="arabicPeriod"/>
            </a:pPr>
            <a:r>
              <a:rPr lang="en-US" sz="2000" dirty="0" smtClean="0">
                <a:solidFill>
                  <a:schemeClr val="tx1"/>
                </a:solidFill>
              </a:rPr>
              <a:t>Fahal </a:t>
            </a:r>
            <a:r>
              <a:rPr lang="en-US" sz="2000" dirty="0">
                <a:solidFill>
                  <a:schemeClr val="tx1"/>
                </a:solidFill>
              </a:rPr>
              <a:t>AH, </a:t>
            </a:r>
            <a:r>
              <a:rPr lang="en-US" sz="2000" dirty="0" err="1">
                <a:solidFill>
                  <a:schemeClr val="tx1"/>
                </a:solidFill>
              </a:rPr>
              <a:t>Rahman</a:t>
            </a:r>
            <a:r>
              <a:rPr lang="en-US" sz="2000" dirty="0">
                <a:solidFill>
                  <a:schemeClr val="tx1"/>
                </a:solidFill>
              </a:rPr>
              <a:t> I A, El-Hassan AM, EL </a:t>
            </a:r>
            <a:r>
              <a:rPr lang="en-US" sz="2000" dirty="0" err="1">
                <a:solidFill>
                  <a:schemeClr val="tx1"/>
                </a:solidFill>
              </a:rPr>
              <a:t>Rahman</a:t>
            </a:r>
            <a:r>
              <a:rPr lang="en-US" sz="2000" dirty="0">
                <a:solidFill>
                  <a:schemeClr val="tx1"/>
                </a:solidFill>
              </a:rPr>
              <a:t> ME, Zijlstra EE. The efficacy of itraconazole in the treatment of patients with eumycetoma due to Madurella mycetomatis.  Trans R </a:t>
            </a:r>
            <a:r>
              <a:rPr lang="en-US" sz="2000" dirty="0" err="1">
                <a:solidFill>
                  <a:schemeClr val="tx1"/>
                </a:solidFill>
              </a:rPr>
              <a:t>Soc</a:t>
            </a:r>
            <a:r>
              <a:rPr lang="en-US" sz="2000" dirty="0">
                <a:solidFill>
                  <a:schemeClr val="tx1"/>
                </a:solidFill>
              </a:rPr>
              <a:t> Trop Med </a:t>
            </a:r>
            <a:r>
              <a:rPr lang="en-US" sz="2000" dirty="0" err="1">
                <a:solidFill>
                  <a:schemeClr val="tx1"/>
                </a:solidFill>
              </a:rPr>
              <a:t>Hyg</a:t>
            </a:r>
            <a:r>
              <a:rPr lang="en-US" sz="2000" dirty="0">
                <a:solidFill>
                  <a:schemeClr val="tx1"/>
                </a:solidFill>
              </a:rPr>
              <a:t>. 2011; 105(3):127-32. </a:t>
            </a:r>
            <a:endParaRPr lang="en-US" sz="2000" dirty="0" smtClean="0">
              <a:solidFill>
                <a:schemeClr val="tx1"/>
              </a:solidFill>
            </a:endParaRPr>
          </a:p>
          <a:p>
            <a:pPr marL="571500" indent="-457200">
              <a:buFont typeface="+mj-lt"/>
              <a:buAutoNum type="arabicPeriod"/>
            </a:pPr>
            <a:endParaRPr lang="en-US" sz="2000" dirty="0">
              <a:solidFill>
                <a:schemeClr val="tx1"/>
              </a:solidFill>
            </a:endParaRPr>
          </a:p>
          <a:p>
            <a:pPr marL="571500" indent="-457200">
              <a:buFont typeface="+mj-lt"/>
              <a:buAutoNum type="arabicPeriod"/>
            </a:pPr>
            <a:r>
              <a:rPr lang="en-US" sz="2000" dirty="0" err="1" smtClean="0">
                <a:solidFill>
                  <a:schemeClr val="tx1"/>
                </a:solidFill>
              </a:rPr>
              <a:t>Hmed</a:t>
            </a:r>
            <a:r>
              <a:rPr lang="en-US" sz="2000" dirty="0" smtClean="0">
                <a:solidFill>
                  <a:schemeClr val="tx1"/>
                </a:solidFill>
              </a:rPr>
              <a:t> </a:t>
            </a:r>
            <a:r>
              <a:rPr lang="en-US" sz="2000" dirty="0">
                <a:solidFill>
                  <a:schemeClr val="tx1"/>
                </a:solidFill>
              </a:rPr>
              <a:t>Mohamed EL Hassan, Ahmed Hassan Fahal Wendy W van de Sande. A </a:t>
            </a:r>
            <a:r>
              <a:rPr lang="en-US" sz="2000" dirty="0" err="1">
                <a:solidFill>
                  <a:schemeClr val="tx1"/>
                </a:solidFill>
              </a:rPr>
              <a:t>histopathological</a:t>
            </a:r>
            <a:r>
              <a:rPr lang="en-US" sz="2000" dirty="0">
                <a:solidFill>
                  <a:schemeClr val="tx1"/>
                </a:solidFill>
              </a:rPr>
              <a:t> exploration of </a:t>
            </a:r>
            <a:r>
              <a:rPr lang="en-US" sz="2000" dirty="0" err="1">
                <a:solidFill>
                  <a:schemeClr val="tx1"/>
                </a:solidFill>
              </a:rPr>
              <a:t>madurella</a:t>
            </a:r>
            <a:r>
              <a:rPr lang="en-US" sz="2000" dirty="0">
                <a:solidFill>
                  <a:schemeClr val="tx1"/>
                </a:solidFill>
              </a:rPr>
              <a:t> mycetomatis grain. </a:t>
            </a:r>
            <a:r>
              <a:rPr lang="en-US" sz="2000" dirty="0" err="1">
                <a:solidFill>
                  <a:schemeClr val="tx1"/>
                </a:solidFill>
              </a:rPr>
              <a:t>Plos</a:t>
            </a:r>
            <a:r>
              <a:rPr lang="en-US" sz="2000" dirty="0">
                <a:solidFill>
                  <a:schemeClr val="tx1"/>
                </a:solidFill>
              </a:rPr>
              <a:t>/one 2013. DOI 1371/Journal pone 0057774</a:t>
            </a:r>
          </a:p>
          <a:p>
            <a:pPr marL="571500" indent="-457200">
              <a:buFont typeface="+mj-lt"/>
              <a:buAutoNum type="arabicPeriod"/>
            </a:pPr>
            <a:r>
              <a:rPr lang="en-US" sz="2000" dirty="0">
                <a:solidFill>
                  <a:schemeClr val="tx1"/>
                </a:solidFill>
              </a:rPr>
              <a:t> </a:t>
            </a:r>
          </a:p>
        </p:txBody>
      </p:sp>
    </p:spTree>
    <p:extLst>
      <p:ext uri="{BB962C8B-B14F-4D97-AF65-F5344CB8AC3E}">
        <p14:creationId xmlns:p14="http://schemas.microsoft.com/office/powerpoint/2010/main" val="7445535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1113"/>
            <a:ext cx="8402782" cy="13716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a:t>References </a:t>
            </a:r>
          </a:p>
        </p:txBody>
      </p:sp>
      <p:sp>
        <p:nvSpPr>
          <p:cNvPr id="3" name="Content Placeholder 2"/>
          <p:cNvSpPr>
            <a:spLocks noGrp="1"/>
          </p:cNvSpPr>
          <p:nvPr>
            <p:ph idx="1"/>
          </p:nvPr>
        </p:nvSpPr>
        <p:spPr>
          <a:xfrm>
            <a:off x="304800" y="1981200"/>
            <a:ext cx="8565472" cy="4648200"/>
          </a:xfr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endParaRPr lang="en-US" sz="2000" dirty="0" smtClean="0"/>
          </a:p>
          <a:p>
            <a:endParaRPr lang="en-US" sz="2000" dirty="0" smtClean="0"/>
          </a:p>
        </p:txBody>
      </p:sp>
      <p:sp>
        <p:nvSpPr>
          <p:cNvPr id="9" name="Title 1"/>
          <p:cNvSpPr txBox="1">
            <a:spLocks/>
          </p:cNvSpPr>
          <p:nvPr/>
        </p:nvSpPr>
        <p:spPr>
          <a:xfrm>
            <a:off x="457200" y="533400"/>
            <a:ext cx="8260672" cy="103942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kern="1200" cap="all" baseline="0">
                <a:solidFill>
                  <a:schemeClr val="accent1">
                    <a:lumMod val="75000"/>
                  </a:schemeClr>
                </a:solidFill>
                <a:latin typeface="Arial" pitchFamily="34" charset="0"/>
                <a:ea typeface="+mj-ea"/>
                <a:cs typeface="+mj-cs"/>
              </a:defRPr>
            </a:lvl1pPr>
          </a:lstStyle>
          <a:p>
            <a:endParaRPr lang="en-US" sz="2800" cap="none" dirty="0">
              <a:solidFill>
                <a:schemeClr val="tx1"/>
              </a:solidFill>
            </a:endParaRPr>
          </a:p>
        </p:txBody>
      </p:sp>
      <p:sp>
        <p:nvSpPr>
          <p:cNvPr id="6" name="Content Placeholder 2"/>
          <p:cNvSpPr txBox="1">
            <a:spLocks/>
          </p:cNvSpPr>
          <p:nvPr/>
        </p:nvSpPr>
        <p:spPr>
          <a:xfrm>
            <a:off x="609600" y="2286000"/>
            <a:ext cx="8229600" cy="43735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Arial"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Arial" pitchFamily="34" charset="0"/>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Arial"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Arial"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1800" dirty="0">
                <a:solidFill>
                  <a:schemeClr val="tx1"/>
                </a:solidFill>
              </a:rPr>
              <a:t>Mahgoub E, </a:t>
            </a:r>
            <a:r>
              <a:rPr lang="en-US" sz="1800" dirty="0" err="1">
                <a:solidFill>
                  <a:schemeClr val="tx1"/>
                </a:solidFill>
              </a:rPr>
              <a:t>Murry</a:t>
            </a:r>
            <a:r>
              <a:rPr lang="en-US" sz="1800" dirty="0">
                <a:solidFill>
                  <a:schemeClr val="tx1"/>
                </a:solidFill>
              </a:rPr>
              <a:t> Ian. Mycetoma 2</a:t>
            </a:r>
            <a:r>
              <a:rPr lang="en-US" sz="1800" baseline="30000" dirty="0">
                <a:solidFill>
                  <a:schemeClr val="tx1"/>
                </a:solidFill>
              </a:rPr>
              <a:t>nd</a:t>
            </a:r>
            <a:r>
              <a:rPr lang="en-US" sz="1800" dirty="0">
                <a:solidFill>
                  <a:schemeClr val="tx1"/>
                </a:solidFill>
              </a:rPr>
              <a:t> Edition</a:t>
            </a:r>
          </a:p>
          <a:p>
            <a:pPr>
              <a:buNone/>
            </a:pPr>
            <a:r>
              <a:rPr lang="en-US" sz="1800" dirty="0">
                <a:solidFill>
                  <a:schemeClr val="tx1"/>
                </a:solidFill>
              </a:rPr>
              <a:t>    Mehta Publishers.  Mehta House A-16. </a:t>
            </a:r>
            <a:r>
              <a:rPr lang="en-US" sz="1800" dirty="0" err="1">
                <a:solidFill>
                  <a:schemeClr val="tx1"/>
                </a:solidFill>
              </a:rPr>
              <a:t>Naralna</a:t>
            </a:r>
            <a:r>
              <a:rPr lang="en-US" sz="1800" dirty="0">
                <a:solidFill>
                  <a:schemeClr val="tx1"/>
                </a:solidFill>
              </a:rPr>
              <a:t>. Phase II. New </a:t>
            </a:r>
            <a:r>
              <a:rPr lang="en-US" sz="1800" dirty="0" smtClean="0">
                <a:solidFill>
                  <a:schemeClr val="tx1"/>
                </a:solidFill>
              </a:rPr>
              <a:t>Delhi-110028</a:t>
            </a:r>
            <a:endParaRPr lang="en-US" sz="1800" dirty="0">
              <a:solidFill>
                <a:schemeClr val="tx1"/>
              </a:solidFill>
            </a:endParaRPr>
          </a:p>
          <a:p>
            <a:pPr>
              <a:buNone/>
            </a:pPr>
            <a:endParaRPr lang="en-US" sz="1800" dirty="0">
              <a:solidFill>
                <a:schemeClr val="tx1"/>
              </a:solidFill>
            </a:endParaRPr>
          </a:p>
          <a:p>
            <a:pPr>
              <a:buNone/>
            </a:pPr>
            <a:endParaRPr lang="en-US" sz="1800" dirty="0"/>
          </a:p>
          <a:p>
            <a:pPr>
              <a:buNone/>
            </a:pPr>
            <a:endParaRPr lang="en-US" sz="1800" dirty="0"/>
          </a:p>
          <a:p>
            <a:r>
              <a:rPr lang="en-US" sz="1800" b="1" dirty="0" smtClean="0">
                <a:solidFill>
                  <a:srgbClr val="564B3C"/>
                </a:solidFill>
              </a:rPr>
              <a:t>Mycetoma </a:t>
            </a:r>
            <a:r>
              <a:rPr lang="en-US" sz="1800" b="1" dirty="0">
                <a:solidFill>
                  <a:srgbClr val="564B3C"/>
                </a:solidFill>
              </a:rPr>
              <a:t>Research </a:t>
            </a:r>
            <a:r>
              <a:rPr lang="en-US" sz="1800" b="1" dirty="0" smtClean="0">
                <a:solidFill>
                  <a:srgbClr val="564B3C"/>
                </a:solidFill>
              </a:rPr>
              <a:t>Center, University </a:t>
            </a:r>
            <a:r>
              <a:rPr lang="en-US" sz="1800" b="1" dirty="0">
                <a:solidFill>
                  <a:srgbClr val="564B3C"/>
                </a:solidFill>
              </a:rPr>
              <a:t>of </a:t>
            </a:r>
            <a:r>
              <a:rPr lang="en-US" sz="1800" b="1" dirty="0" smtClean="0">
                <a:solidFill>
                  <a:srgbClr val="564B3C"/>
                </a:solidFill>
              </a:rPr>
              <a:t>Khartoum website:</a:t>
            </a:r>
          </a:p>
          <a:p>
            <a:pPr marL="114300" indent="0">
              <a:buNone/>
            </a:pPr>
            <a:r>
              <a:rPr lang="en-US" sz="1800" b="1" dirty="0" smtClean="0">
                <a:solidFill>
                  <a:srgbClr val="564B3C"/>
                </a:solidFill>
                <a:hlinkClick r:id="rId2"/>
              </a:rPr>
              <a:t>    www.mycetoma.edu</a:t>
            </a:r>
            <a:r>
              <a:rPr lang="en-US" sz="1800" b="1" dirty="0" smtClean="0">
                <a:solidFill>
                  <a:srgbClr val="564B3C"/>
                </a:solidFill>
              </a:rPr>
              <a:t> </a:t>
            </a:r>
            <a:r>
              <a:rPr lang="en-US" sz="1800" b="1" dirty="0">
                <a:solidFill>
                  <a:srgbClr val="564B3C"/>
                </a:solidFill>
              </a:rPr>
              <a:t/>
            </a:r>
            <a:br>
              <a:rPr lang="en-US" sz="1800" b="1" dirty="0">
                <a:solidFill>
                  <a:srgbClr val="564B3C"/>
                </a:solidFill>
              </a:rPr>
            </a:br>
            <a:endParaRPr lang="en-US" sz="1800" dirty="0"/>
          </a:p>
          <a:p>
            <a:pPr>
              <a:buNone/>
            </a:pPr>
            <a:endParaRPr lang="en-US" sz="1800" dirty="0"/>
          </a:p>
          <a:p>
            <a:pPr>
              <a:buNone/>
            </a:pPr>
            <a:endParaRPr lang="en-US" sz="1800" dirty="0"/>
          </a:p>
          <a:p>
            <a:pPr>
              <a:buNone/>
            </a:pPr>
            <a:r>
              <a:rPr lang="en-US" sz="1800" dirty="0"/>
              <a:t> </a:t>
            </a:r>
          </a:p>
        </p:txBody>
      </p:sp>
    </p:spTree>
    <p:extLst>
      <p:ext uri="{BB962C8B-B14F-4D97-AF65-F5344CB8AC3E}">
        <p14:creationId xmlns:p14="http://schemas.microsoft.com/office/powerpoint/2010/main" val="41654018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1692</TotalTime>
  <Words>3595</Words>
  <Application>Microsoft Office PowerPoint</Application>
  <PresentationFormat>On-screen Show (4:3)</PresentationFormat>
  <Paragraphs>496</Paragraphs>
  <Slides>69</Slides>
  <Notes>0</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Apothecary</vt:lpstr>
      <vt:lpstr> Mycetoma In Sudan</vt:lpstr>
      <vt:lpstr>Objectives</vt:lpstr>
      <vt:lpstr>Rationale</vt:lpstr>
      <vt:lpstr> History of Research &amp; Services on Mycetoma In Sudan. </vt:lpstr>
      <vt:lpstr> History of Research &amp; Services on Mycetoma In Sudan.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Examining a female patient with M. mycetomatis  in the hand at a village in Eastern Sinnar</vt:lpstr>
      <vt:lpstr>Mycetoma In The White Nile</vt:lpstr>
      <vt:lpstr>Main Agents Causing Mycetoma  In The Sudan</vt:lpstr>
      <vt:lpstr>Foot mycetoma   </vt:lpstr>
      <vt:lpstr>PowerPoint Presentation</vt:lpstr>
      <vt:lpstr>PowerPoint Presentation</vt:lpstr>
      <vt:lpstr>PowerPoint Presentation</vt:lpstr>
      <vt:lpstr>PowerPoint Presentation</vt:lpstr>
      <vt:lpstr>Bone lesions in M mycetomatis</vt:lpstr>
      <vt:lpstr>Differential diagnosis of mycetoma</vt:lpstr>
      <vt:lpstr>Madurella mycetomatis</vt:lpstr>
      <vt:lpstr>Madurella mycetomatis</vt:lpstr>
      <vt:lpstr>Classification of host reaction</vt:lpstr>
      <vt:lpstr>Pathology of mycetoma</vt:lpstr>
      <vt:lpstr>Pathology of mycetoma</vt:lpstr>
      <vt:lpstr>PowerPoint Presentation</vt:lpstr>
      <vt:lpstr>Host reaction in M mycetomatis</vt:lpstr>
      <vt:lpstr>Host reaction: type II reaction </vt:lpstr>
      <vt:lpstr>Host reaction: type II reaction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Mycetoma  Pathology </vt:lpstr>
      <vt:lpstr>Bone lesions in M mycetomatis</vt:lpstr>
      <vt:lpstr>Vascular changes in mycetoma</vt:lpstr>
      <vt:lpstr>PowerPoint Presentation</vt:lpstr>
      <vt:lpstr>PowerPoint Presentation</vt:lpstr>
      <vt:lpstr>Function of melanin</vt:lpstr>
      <vt:lpstr>Calcium in the grain</vt:lpstr>
      <vt:lpstr>Biochemical studies of grains from 80 patients  infected with M. mycetomatis</vt:lpstr>
      <vt:lpstr>Concentration of metals in grains</vt:lpstr>
      <vt:lpstr>Function of melanin</vt:lpstr>
      <vt:lpstr>Function of melanin</vt:lpstr>
      <vt:lpstr>   The mean values of the heavy metals concentrations in the patients’  biopsies &amp; the control </vt:lpstr>
      <vt:lpstr>Treatment of eumycetoma</vt:lpstr>
      <vt:lpstr>Treatment of eumycetoma</vt:lpstr>
      <vt:lpstr>Treatment of eumycetoma:  </vt:lpstr>
      <vt:lpstr>References</vt:lpstr>
      <vt:lpstr>References </vt:lpstr>
      <vt:lpstr>References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Madurella mycetomatis in Sudan</dc:title>
  <dc:creator>user</dc:creator>
  <cp:lastModifiedBy>TOSHIBA</cp:lastModifiedBy>
  <cp:revision>128</cp:revision>
  <dcterms:created xsi:type="dcterms:W3CDTF">2014-07-10T07:42:16Z</dcterms:created>
  <dcterms:modified xsi:type="dcterms:W3CDTF">2014-07-31T21:03:35Z</dcterms:modified>
</cp:coreProperties>
</file>